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lk.cuni.cz/" TargetMode="External"/><Relationship Id="rId2" Type="http://schemas.openxmlformats.org/officeDocument/2006/relationships/hyperlink" Target="http://www.nkp.cz/o-knihovne/odborne-cinnosti/zpracovani-fondu/katalogizacni-politika/standard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balkyknih.cz/view?isbn=978-80-7035-586-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 smtClean="0"/>
              <a:t>245 00 $</a:t>
            </a:r>
            <a:r>
              <a:rPr lang="cs-CZ" cap="none" dirty="0" smtClean="0"/>
              <a:t>a</a:t>
            </a:r>
            <a:r>
              <a:rPr lang="cs-CZ" dirty="0" smtClean="0"/>
              <a:t> r</a:t>
            </a:r>
            <a:r>
              <a:rPr lang="cs-CZ" cap="none" dirty="0" smtClean="0"/>
              <a:t>ok s RDA</a:t>
            </a:r>
            <a:endParaRPr lang="cs-CZ" cap="non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700 1- $</a:t>
            </a:r>
            <a:r>
              <a:rPr lang="cs-CZ" cap="none" dirty="0" smtClean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s</a:t>
            </a:r>
            <a:r>
              <a:rPr lang="cs-CZ" cap="none" dirty="0" err="1" smtClean="0"/>
              <a:t>vobodová</a:t>
            </a:r>
            <a:r>
              <a:rPr lang="cs-CZ" cap="none" smtClean="0"/>
              <a:t>, </a:t>
            </a:r>
            <a:r>
              <a:rPr lang="cs-CZ" cap="none"/>
              <a:t>J</a:t>
            </a:r>
            <a:r>
              <a:rPr lang="cs-CZ" cap="none" smtClean="0"/>
              <a:t>aroslava</a:t>
            </a:r>
            <a:r>
              <a:rPr lang="cs-CZ" smtClean="0"/>
              <a:t> </a:t>
            </a:r>
            <a:r>
              <a:rPr lang="cs-CZ" dirty="0" smtClean="0"/>
              <a:t>$4 </a:t>
            </a:r>
            <a:r>
              <a:rPr lang="cs-CZ" cap="none" dirty="0" err="1" smtClean="0"/>
              <a:t>com</a:t>
            </a:r>
            <a:endParaRPr lang="cs-CZ" cap="none" dirty="0"/>
          </a:p>
        </p:txBody>
      </p:sp>
    </p:spTree>
    <p:extLst>
      <p:ext uri="{BB962C8B-B14F-4D97-AF65-F5344CB8AC3E}">
        <p14:creationId xmlns:p14="http://schemas.microsoft.com/office/powerpoint/2010/main" val="5803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354228"/>
            <a:ext cx="10396882" cy="1005015"/>
          </a:xfrm>
        </p:spPr>
        <p:txBody>
          <a:bodyPr/>
          <a:lstStyle/>
          <a:p>
            <a:r>
              <a:rPr lang="cs-CZ" dirty="0" smtClean="0"/>
              <a:t>Život s RDA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0" y="1359244"/>
            <a:ext cx="10394707" cy="4015342"/>
          </a:xfrm>
        </p:spPr>
        <p:txBody>
          <a:bodyPr>
            <a:normAutofit lnSpcReduction="10000"/>
          </a:bodyPr>
          <a:lstStyle/>
          <a:p>
            <a:r>
              <a:rPr lang="cs-CZ" smtClean="0"/>
              <a:t>Je </a:t>
            </a:r>
            <a:r>
              <a:rPr lang="cs-CZ" dirty="0" smtClean="0"/>
              <a:t>těžký, Ale Čekali jsme to horší</a:t>
            </a:r>
          </a:p>
          <a:p>
            <a:r>
              <a:rPr lang="cs-CZ" dirty="0" smtClean="0"/>
              <a:t>Zvykáme si – na některé změny lépe, na některé pořád ne</a:t>
            </a:r>
          </a:p>
          <a:p>
            <a:r>
              <a:rPr lang="cs-CZ" dirty="0" smtClean="0"/>
              <a:t>Pravidla Ladíme za pochodu, doplňujeme instrukce</a:t>
            </a:r>
          </a:p>
          <a:p>
            <a:r>
              <a:rPr lang="cs-CZ" dirty="0" smtClean="0"/>
              <a:t>Naše nejoblíbenější </a:t>
            </a:r>
            <a:r>
              <a:rPr lang="cs-CZ" dirty="0"/>
              <a:t>www stránka: </a:t>
            </a:r>
            <a:r>
              <a:rPr lang="cs-CZ" cap="none" dirty="0" smtClean="0">
                <a:hlinkClick r:id="rId2"/>
              </a:rPr>
              <a:t>http://www.nkp.cz/o-knihovne/odborne-cinnosti/zpracovani-fondu/katalogizacni-politika/standard1</a:t>
            </a:r>
            <a:endParaRPr lang="cs-CZ" cap="none" dirty="0" smtClean="0"/>
          </a:p>
          <a:p>
            <a:r>
              <a:rPr lang="cs-CZ" dirty="0" smtClean="0"/>
              <a:t>Je k dispozici e-</a:t>
            </a:r>
            <a:r>
              <a:rPr lang="cs-CZ" dirty="0" err="1" smtClean="0"/>
              <a:t>learning</a:t>
            </a:r>
            <a:r>
              <a:rPr lang="cs-CZ" dirty="0"/>
              <a:t>: </a:t>
            </a:r>
            <a:r>
              <a:rPr lang="cs-CZ" cap="none" dirty="0" smtClean="0">
                <a:hlinkClick r:id="rId3"/>
              </a:rPr>
              <a:t>http://dlk.cuni.cz/</a:t>
            </a:r>
            <a:r>
              <a:rPr lang="cs-CZ" cap="none" dirty="0" smtClean="0"/>
              <a:t> </a:t>
            </a:r>
          </a:p>
          <a:p>
            <a:r>
              <a:rPr lang="cs-CZ" dirty="0" smtClean="0"/>
              <a:t>Původní představa, že nebudeme předělávat z </a:t>
            </a:r>
            <a:r>
              <a:rPr lang="cs-CZ" dirty="0" err="1" smtClean="0"/>
              <a:t>aacr</a:t>
            </a:r>
            <a:r>
              <a:rPr lang="cs-CZ" dirty="0" smtClean="0"/>
              <a:t> na </a:t>
            </a:r>
            <a:r>
              <a:rPr lang="cs-CZ" dirty="0" err="1" smtClean="0"/>
              <a:t>rda</a:t>
            </a:r>
            <a:r>
              <a:rPr lang="cs-CZ" dirty="0" smtClean="0"/>
              <a:t> není úplně reálná – u </a:t>
            </a:r>
            <a:r>
              <a:rPr lang="cs-CZ" dirty="0" err="1" smtClean="0"/>
              <a:t>retrozáznamů</a:t>
            </a:r>
            <a:r>
              <a:rPr lang="cs-CZ" dirty="0" smtClean="0"/>
              <a:t> to nefunguje: noví </a:t>
            </a:r>
            <a:r>
              <a:rPr lang="cs-CZ" dirty="0" err="1" smtClean="0"/>
              <a:t>katalogizátoři</a:t>
            </a:r>
            <a:r>
              <a:rPr lang="cs-CZ" dirty="0" smtClean="0"/>
              <a:t> už neznají </a:t>
            </a:r>
            <a:r>
              <a:rPr lang="cs-CZ" dirty="0" err="1" smtClean="0"/>
              <a:t>aacr</a:t>
            </a:r>
            <a:r>
              <a:rPr lang="cs-CZ" dirty="0" smtClean="0"/>
              <a:t> a neumí „jen doplnit údaj či opravit chybu“, někdy je přepracování na </a:t>
            </a:r>
            <a:r>
              <a:rPr lang="cs-CZ" dirty="0" err="1" smtClean="0"/>
              <a:t>rda</a:t>
            </a:r>
            <a:r>
              <a:rPr lang="cs-CZ" dirty="0" smtClean="0"/>
              <a:t> efektivnější než oprava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Unifikované názvy – názvy částí, název nebo edice?, co s podnázvy, anonymní díla</a:t>
            </a:r>
          </a:p>
          <a:p>
            <a:r>
              <a:rPr lang="cs-CZ" dirty="0" smtClean="0"/>
              <a:t>Přítisky – pojetí záhlaví stejného autora (1XX+7XX a-n) i různých autorů (jen 7XX a-n/730)</a:t>
            </a:r>
          </a:p>
          <a:p>
            <a:r>
              <a:rPr lang="cs-CZ" dirty="0" smtClean="0"/>
              <a:t>Souběžné texty jsou vlastně přítisky – platí i u odborných publikací</a:t>
            </a:r>
          </a:p>
          <a:p>
            <a:r>
              <a:rPr lang="cs-CZ" dirty="0" smtClean="0"/>
              <a:t>Přibližné roky u souborů a pokračujících zdrojů – už žádné pomlčky</a:t>
            </a:r>
          </a:p>
          <a:p>
            <a:r>
              <a:rPr lang="cs-CZ" dirty="0" smtClean="0"/>
              <a:t>Údaje o odpovědnosti – co ještě ano, co už 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pár čísel z 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Vročení 2015 s </a:t>
            </a:r>
            <a:r>
              <a:rPr lang="cs-CZ" dirty="0" err="1" smtClean="0"/>
              <a:t>rda</a:t>
            </a:r>
            <a:r>
              <a:rPr lang="cs-CZ" dirty="0" smtClean="0"/>
              <a:t>: BK 12368 – se 340 </a:t>
            </a:r>
          </a:p>
          <a:p>
            <a:r>
              <a:rPr lang="cs-CZ" dirty="0" smtClean="0"/>
              <a:t>Vročení 2015 s </a:t>
            </a:r>
            <a:r>
              <a:rPr lang="cs-CZ" dirty="0" err="1" smtClean="0"/>
              <a:t>aacr</a:t>
            </a:r>
            <a:r>
              <a:rPr lang="cs-CZ" dirty="0" smtClean="0"/>
              <a:t>: </a:t>
            </a:r>
            <a:r>
              <a:rPr lang="cs-CZ" dirty="0" err="1" smtClean="0"/>
              <a:t>bk</a:t>
            </a:r>
            <a:r>
              <a:rPr lang="cs-CZ" dirty="0" smtClean="0"/>
              <a:t> 2206 – se 8 </a:t>
            </a:r>
          </a:p>
          <a:p>
            <a:r>
              <a:rPr lang="cs-CZ" dirty="0" smtClean="0"/>
              <a:t>Celkem podle RDA v NKC: </a:t>
            </a:r>
            <a:r>
              <a:rPr lang="cs-CZ" dirty="0" err="1" smtClean="0"/>
              <a:t>bk</a:t>
            </a:r>
            <a:r>
              <a:rPr lang="cs-CZ" dirty="0" smtClean="0"/>
              <a:t> 39109 – se 16824</a:t>
            </a:r>
          </a:p>
          <a:p>
            <a:r>
              <a:rPr lang="cs-CZ" dirty="0" smtClean="0"/>
              <a:t>Celkem podle </a:t>
            </a:r>
            <a:r>
              <a:rPr lang="cs-CZ" dirty="0" err="1" smtClean="0"/>
              <a:t>rda</a:t>
            </a:r>
            <a:r>
              <a:rPr lang="cs-CZ" dirty="0" smtClean="0"/>
              <a:t> v </a:t>
            </a:r>
            <a:r>
              <a:rPr lang="cs-CZ" dirty="0" err="1" smtClean="0"/>
              <a:t>cnb</a:t>
            </a:r>
            <a:r>
              <a:rPr lang="cs-CZ" dirty="0" smtClean="0"/>
              <a:t>: </a:t>
            </a:r>
            <a:r>
              <a:rPr lang="cs-CZ" dirty="0" err="1" smtClean="0"/>
              <a:t>bk</a:t>
            </a:r>
            <a:r>
              <a:rPr lang="cs-CZ" dirty="0" smtClean="0"/>
              <a:t> 19079 – se 7385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550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Viděla jsem na vlastní oči … </a:t>
            </a:r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cap="none" dirty="0" smtClean="0"/>
              <a:t>Zapiš název přesně</a:t>
            </a:r>
            <a:r>
              <a:rPr lang="cs-CZ" dirty="0" smtClean="0"/>
              <a:t>: 245 $</a:t>
            </a:r>
            <a:r>
              <a:rPr lang="cs-CZ" cap="none" dirty="0" smtClean="0"/>
              <a:t>a</a:t>
            </a:r>
            <a:r>
              <a:rPr lang="cs-CZ" dirty="0" smtClean="0"/>
              <a:t> </a:t>
            </a:r>
            <a:r>
              <a:rPr lang="pl-PL" dirty="0" smtClean="0"/>
              <a:t>V</a:t>
            </a:r>
            <a:r>
              <a:rPr lang="pl-PL" cap="none" dirty="0" smtClean="0"/>
              <a:t>iktor</a:t>
            </a:r>
            <a:r>
              <a:rPr lang="pl-PL" dirty="0" smtClean="0"/>
              <a:t> S</a:t>
            </a:r>
            <a:r>
              <a:rPr lang="pl-PL" cap="none" dirty="0" smtClean="0"/>
              <a:t>tretti</a:t>
            </a:r>
            <a:r>
              <a:rPr lang="pl-PL" dirty="0" smtClean="0"/>
              <a:t>. </a:t>
            </a:r>
            <a:r>
              <a:rPr lang="pl-PL" dirty="0"/>
              <a:t>z </a:t>
            </a:r>
            <a:r>
              <a:rPr lang="pl-PL" dirty="0" smtClean="0"/>
              <a:t>M</a:t>
            </a:r>
            <a:r>
              <a:rPr lang="pl-PL" cap="none" dirty="0" smtClean="0"/>
              <a:t>nichova</a:t>
            </a:r>
            <a:r>
              <a:rPr lang="pl-PL" dirty="0" smtClean="0"/>
              <a:t> </a:t>
            </a:r>
            <a:r>
              <a:rPr lang="pl-PL" cap="none" dirty="0" smtClean="0"/>
              <a:t>do</a:t>
            </a:r>
            <a:r>
              <a:rPr lang="pl-PL" dirty="0" smtClean="0"/>
              <a:t> P</a:t>
            </a:r>
            <a:r>
              <a:rPr lang="pl-PL" cap="none" dirty="0" smtClean="0"/>
              <a:t>aříže : $b korespondence a skicáře ...</a:t>
            </a:r>
          </a:p>
          <a:p>
            <a:pPr lvl="1"/>
            <a:r>
              <a:rPr lang="pl-PL" cap="none" dirty="0" smtClean="0"/>
              <a:t>grafická </a:t>
            </a:r>
            <a:r>
              <a:rPr lang="pl-PL" cap="none" dirty="0"/>
              <a:t>úprava: </a:t>
            </a:r>
            <a:r>
              <a:rPr lang="pl-PL" cap="none" dirty="0">
                <a:hlinkClick r:id="rId2"/>
              </a:rPr>
              <a:t>https://</a:t>
            </a:r>
            <a:r>
              <a:rPr lang="pl-PL" cap="none" dirty="0" smtClean="0">
                <a:hlinkClick r:id="rId2"/>
              </a:rPr>
              <a:t>obalkyknih.cz/view?isbn=978-80-7035-586-2</a:t>
            </a:r>
            <a:r>
              <a:rPr lang="pl-PL" cap="none" dirty="0" smtClean="0"/>
              <a:t> </a:t>
            </a:r>
          </a:p>
          <a:p>
            <a:r>
              <a:rPr lang="pl-PL" cap="none" dirty="0" smtClean="0"/>
              <a:t>UN x edice</a:t>
            </a:r>
            <a:r>
              <a:rPr lang="pl-PL" cap="none" dirty="0"/>
              <a:t>: 245 </a:t>
            </a:r>
            <a:r>
              <a:rPr lang="pl-PL" cap="none" dirty="0" smtClean="0"/>
              <a:t>$</a:t>
            </a:r>
            <a:r>
              <a:rPr lang="pl-PL" cap="none" dirty="0"/>
              <a:t>a Ledová past / </a:t>
            </a:r>
            <a:r>
              <a:rPr lang="pl-PL" cap="none" dirty="0" smtClean="0"/>
              <a:t>$c ... ;  </a:t>
            </a:r>
            <a:r>
              <a:rPr lang="en-US" cap="none" dirty="0" smtClean="0"/>
              <a:t>z </a:t>
            </a:r>
            <a:r>
              <a:rPr lang="en-US" cap="none" dirty="0" err="1"/>
              <a:t>anglického</a:t>
            </a:r>
            <a:r>
              <a:rPr lang="en-US" cap="none" dirty="0"/>
              <a:t> </a:t>
            </a:r>
            <a:r>
              <a:rPr lang="en-US" cap="none" dirty="0" err="1"/>
              <a:t>originálu</a:t>
            </a:r>
            <a:r>
              <a:rPr lang="en-US" cap="none" dirty="0"/>
              <a:t> Spirit </a:t>
            </a:r>
            <a:r>
              <a:rPr lang="en-US" cap="none" dirty="0" smtClean="0"/>
              <a:t>animals</a:t>
            </a:r>
            <a:r>
              <a:rPr lang="cs-CZ" cap="none" dirty="0" smtClean="0"/>
              <a:t>. F</a:t>
            </a:r>
            <a:r>
              <a:rPr lang="en-US" cap="none" dirty="0" smtClean="0"/>
              <a:t>ire </a:t>
            </a:r>
            <a:r>
              <a:rPr lang="en-US" cap="none" dirty="0"/>
              <a:t>and ice </a:t>
            </a:r>
            <a:r>
              <a:rPr lang="cs-CZ" cap="none" dirty="0" smtClean="0"/>
              <a:t>…</a:t>
            </a:r>
          </a:p>
          <a:p>
            <a:pPr lvl="1"/>
            <a:r>
              <a:rPr lang="cs-CZ" cap="none" dirty="0" smtClean="0"/>
              <a:t>240 $a </a:t>
            </a:r>
            <a:r>
              <a:rPr lang="en-US" cap="none" dirty="0"/>
              <a:t>Spirit </a:t>
            </a:r>
            <a:r>
              <a:rPr lang="en-US" cap="none" dirty="0" smtClean="0"/>
              <a:t>animals</a:t>
            </a:r>
            <a:r>
              <a:rPr lang="cs-CZ" cap="none" dirty="0" smtClean="0"/>
              <a:t>. $l Česky</a:t>
            </a:r>
          </a:p>
          <a:p>
            <a:pPr lvl="1"/>
            <a:r>
              <a:rPr lang="cs-CZ" cap="none" dirty="0" smtClean="0"/>
              <a:t>490 $a </a:t>
            </a:r>
            <a:r>
              <a:rPr lang="en-US" cap="none" dirty="0"/>
              <a:t>Spirit animals </a:t>
            </a:r>
            <a:r>
              <a:rPr lang="cs-CZ" cap="none" dirty="0" smtClean="0"/>
              <a:t>; $v 4</a:t>
            </a:r>
            <a:endParaRPr lang="pl-PL" cap="none" dirty="0" smtClean="0"/>
          </a:p>
          <a:p>
            <a:r>
              <a:rPr lang="pl-PL" cap="none" smtClean="0"/>
              <a:t>Souběžný </a:t>
            </a:r>
            <a:r>
              <a:rPr lang="pl-PL" cap="none" dirty="0" smtClean="0"/>
              <a:t>text</a:t>
            </a:r>
            <a:r>
              <a:rPr lang="pl-PL" cap="none" dirty="0"/>
              <a:t>: </a:t>
            </a:r>
            <a:r>
              <a:rPr lang="pl-PL" cap="none" dirty="0" smtClean="0"/>
              <a:t>245 $a Jeleni </a:t>
            </a:r>
            <a:r>
              <a:rPr lang="pl-PL" cap="none" dirty="0"/>
              <a:t>v Krkonoších = </a:t>
            </a:r>
            <a:r>
              <a:rPr lang="pl-PL" cap="none" dirty="0" smtClean="0"/>
              <a:t>$b Jelenie </a:t>
            </a:r>
            <a:r>
              <a:rPr lang="pl-PL" cap="none" dirty="0"/>
              <a:t>w </a:t>
            </a:r>
            <a:r>
              <a:rPr lang="pl-PL" cap="none" dirty="0" smtClean="0"/>
              <a:t>Karkonoszach</a:t>
            </a:r>
          </a:p>
          <a:p>
            <a:pPr lvl="1"/>
            <a:r>
              <a:rPr lang="cs-CZ" cap="none" dirty="0" smtClean="0"/>
              <a:t>700 12 $a Šustr</a:t>
            </a:r>
            <a:r>
              <a:rPr lang="cs-CZ" cap="none" dirty="0"/>
              <a:t>, Pavel</a:t>
            </a:r>
            <a:r>
              <a:rPr lang="cs-CZ" cap="none" dirty="0" smtClean="0"/>
              <a:t>. $t Jeleni </a:t>
            </a:r>
            <a:r>
              <a:rPr lang="cs-CZ" cap="none" dirty="0"/>
              <a:t>v </a:t>
            </a:r>
            <a:r>
              <a:rPr lang="cs-CZ" cap="none" dirty="0" smtClean="0"/>
              <a:t>Krkonoších</a:t>
            </a:r>
          </a:p>
          <a:p>
            <a:pPr lvl="1"/>
            <a:r>
              <a:rPr lang="cs-CZ" cap="none" dirty="0" smtClean="0"/>
              <a:t>700 12 $a Šustr</a:t>
            </a:r>
            <a:r>
              <a:rPr lang="cs-CZ" cap="none" dirty="0"/>
              <a:t>, </a:t>
            </a:r>
            <a:r>
              <a:rPr lang="cs-CZ" cap="none" dirty="0" smtClean="0"/>
              <a:t>Pavel. $t</a:t>
            </a:r>
            <a:r>
              <a:rPr lang="pl-PL" cap="none" dirty="0" smtClean="0"/>
              <a:t> </a:t>
            </a:r>
            <a:r>
              <a:rPr lang="pl-PL" cap="none" dirty="0"/>
              <a:t>Jelenie w Karkonoszach</a:t>
            </a:r>
            <a:r>
              <a:rPr lang="cs-CZ" cap="none" dirty="0" smtClean="0"/>
              <a:t>. $l Polsky</a:t>
            </a:r>
          </a:p>
        </p:txBody>
      </p:sp>
    </p:spTree>
    <p:extLst>
      <p:ext uri="{BB962C8B-B14F-4D97-AF65-F5344CB8AC3E}">
        <p14:creationId xmlns:p14="http://schemas.microsoft.com/office/powerpoint/2010/main" val="931078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251</TotalTime>
  <Words>343</Words>
  <Application>Microsoft Office PowerPoint</Application>
  <PresentationFormat>Širokoúhlá obrazovka</PresentationFormat>
  <Paragraphs>29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Impact</vt:lpstr>
      <vt:lpstr>Wingdings</vt:lpstr>
      <vt:lpstr>Hlavní událost</vt:lpstr>
      <vt:lpstr>245 00 $a rok s RDA</vt:lpstr>
      <vt:lpstr>Život s RDA </vt:lpstr>
      <vt:lpstr>problémové</vt:lpstr>
      <vt:lpstr>A pár čísel z NK</vt:lpstr>
      <vt:lpstr>Viděla jsem na vlastní oči … 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s rda</dc:title>
  <dc:creator>Svobodová Jaroslava</dc:creator>
  <cp:lastModifiedBy>RIS katalog</cp:lastModifiedBy>
  <cp:revision>27</cp:revision>
  <dcterms:created xsi:type="dcterms:W3CDTF">2016-02-26T10:16:00Z</dcterms:created>
  <dcterms:modified xsi:type="dcterms:W3CDTF">2016-03-07T14:42:53Z</dcterms:modified>
</cp:coreProperties>
</file>