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62" r:id="rId3"/>
    <p:sldId id="256" r:id="rId4"/>
    <p:sldId id="283" r:id="rId5"/>
    <p:sldId id="265" r:id="rId6"/>
    <p:sldId id="263" r:id="rId7"/>
    <p:sldId id="259" r:id="rId8"/>
    <p:sldId id="276" r:id="rId9"/>
    <p:sldId id="267" r:id="rId10"/>
    <p:sldId id="284" r:id="rId11"/>
    <p:sldId id="285" r:id="rId12"/>
    <p:sldId id="289" r:id="rId13"/>
    <p:sldId id="288" r:id="rId14"/>
    <p:sldId id="287" r:id="rId15"/>
    <p:sldId id="291" r:id="rId16"/>
    <p:sldId id="290" r:id="rId17"/>
    <p:sldId id="286" r:id="rId18"/>
    <p:sldId id="260" r:id="rId19"/>
    <p:sldId id="257" r:id="rId20"/>
    <p:sldId id="268" r:id="rId21"/>
    <p:sldId id="269" r:id="rId22"/>
    <p:sldId id="271" r:id="rId23"/>
    <p:sldId id="270" r:id="rId24"/>
    <p:sldId id="273" r:id="rId25"/>
    <p:sldId id="272" r:id="rId26"/>
    <p:sldId id="278" r:id="rId27"/>
    <p:sldId id="279" r:id="rId28"/>
    <p:sldId id="282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626"/>
    <a:srgbClr val="FDEA9B"/>
    <a:srgbClr val="FFFF99"/>
    <a:srgbClr val="FFFFFF"/>
    <a:srgbClr val="B3D9FF"/>
    <a:srgbClr val="BEDAF8"/>
    <a:srgbClr val="A8C6EA"/>
    <a:srgbClr val="FF818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4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0D35A-936B-4105-8685-F9F3B6889CEB}" type="datetimeFigureOut">
              <a:rPr lang="cs-CZ" smtClean="0"/>
              <a:t>5.4.2013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46891-4912-4054-B519-D6AA786CB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27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46891-4912-4054-B519-D6AA786CBFD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88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46891-4912-4054-B519-D6AA786CBFD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84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8939-A705-4452-96B4-785C0336B77C}" type="datetimeFigureOut">
              <a:rPr lang="cs-CZ" smtClean="0"/>
              <a:t>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EEE-02BD-4FB5-AF2D-251BE75CE0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75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8939-A705-4452-96B4-785C0336B77C}" type="datetimeFigureOut">
              <a:rPr lang="cs-CZ" smtClean="0"/>
              <a:t>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EEE-02BD-4FB5-AF2D-251BE75CE0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00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8939-A705-4452-96B4-785C0336B77C}" type="datetimeFigureOut">
              <a:rPr lang="cs-CZ" smtClean="0"/>
              <a:t>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EEE-02BD-4FB5-AF2D-251BE75CE0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11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8939-A705-4452-96B4-785C0336B77C}" type="datetimeFigureOut">
              <a:rPr lang="cs-CZ" smtClean="0"/>
              <a:t>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EEE-02BD-4FB5-AF2D-251BE75CE0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26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8939-A705-4452-96B4-785C0336B77C}" type="datetimeFigureOut">
              <a:rPr lang="cs-CZ" smtClean="0"/>
              <a:t>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EEE-02BD-4FB5-AF2D-251BE75CE0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6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8939-A705-4452-96B4-785C0336B77C}" type="datetimeFigureOut">
              <a:rPr lang="cs-CZ" smtClean="0"/>
              <a:t>5.4.2013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EEE-02BD-4FB5-AF2D-251BE75CE0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30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8939-A705-4452-96B4-785C0336B77C}" type="datetimeFigureOut">
              <a:rPr lang="cs-CZ" smtClean="0"/>
              <a:t>5.4.2013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EEE-02BD-4FB5-AF2D-251BE75CE0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58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8939-A705-4452-96B4-785C0336B77C}" type="datetimeFigureOut">
              <a:rPr lang="cs-CZ" smtClean="0"/>
              <a:t>5.4.2013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EEE-02BD-4FB5-AF2D-251BE75CE0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8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8939-A705-4452-96B4-785C0336B77C}" type="datetimeFigureOut">
              <a:rPr lang="cs-CZ" smtClean="0"/>
              <a:t>5.4.2013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EEE-02BD-4FB5-AF2D-251BE75CE0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69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8939-A705-4452-96B4-785C0336B77C}" type="datetimeFigureOut">
              <a:rPr lang="cs-CZ" smtClean="0"/>
              <a:t>5.4.2013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EEE-02BD-4FB5-AF2D-251BE75CE0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39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8939-A705-4452-96B4-785C0336B77C}" type="datetimeFigureOut">
              <a:rPr lang="cs-CZ" smtClean="0"/>
              <a:t>5.4.2013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1EEE-02BD-4FB5-AF2D-251BE75CE0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05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68939-A705-4452-96B4-785C0336B77C}" type="datetimeFigureOut">
              <a:rPr lang="cs-CZ" smtClean="0"/>
              <a:t>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C1EEE-02BD-4FB5-AF2D-251BE75CE0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0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aslin.cz/" TargetMode="External"/><Relationship Id="rId4" Type="http://schemas.openxmlformats.org/officeDocument/2006/relationships/hyperlink" Target="http://www.nkp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jana.militka@nkp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ana.militka@nkp.cz" TargetMode="External"/><Relationship Id="rId5" Type="http://schemas.openxmlformats.org/officeDocument/2006/relationships/hyperlink" Target="http://www.caslin.cz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8C6EA">
                <a:alpha val="99000"/>
              </a:srgbClr>
            </a:gs>
            <a:gs pos="22000">
              <a:srgbClr val="BEDAF8"/>
            </a:gs>
            <a:gs pos="53000">
              <a:srgbClr val="FDEA9B">
                <a:alpha val="40000"/>
              </a:srgbClr>
            </a:gs>
            <a:gs pos="91667">
              <a:srgbClr val="FF8181">
                <a:alpha val="10000"/>
              </a:srgbClr>
            </a:gs>
            <a:gs pos="80000">
              <a:srgbClr val="FF8181">
                <a:alpha val="2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Smlouvy; Báze ADR; </a:t>
            </a:r>
            <a:br>
              <a:rPr lang="cs-CZ" dirty="0" smtClean="0"/>
            </a:br>
            <a:r>
              <a:rPr lang="cs-CZ" dirty="0" smtClean="0"/>
              <a:t>On-line kurzy katalogizace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7604" y="4005064"/>
            <a:ext cx="6400800" cy="69492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Jana Militká</a:t>
            </a:r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ovéPole 6"/>
          <p:cNvSpPr txBox="1"/>
          <p:nvPr/>
        </p:nvSpPr>
        <p:spPr>
          <a:xfrm>
            <a:off x="1979712" y="515719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NTM – 10. 4. 2013 – Katalogizace AACR2 …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97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9B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ADR - aktualizace</a:t>
            </a:r>
            <a:r>
              <a:rPr lang="cs-CZ" sz="2400" dirty="0">
                <a:solidFill>
                  <a:srgbClr val="000000"/>
                </a:solidFill>
              </a:rPr>
              <a:t/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1400" dirty="0" smtClean="0">
                <a:solidFill>
                  <a:srgbClr val="000000"/>
                </a:solidFill>
              </a:rPr>
              <a:t>___________________________________________________</a:t>
            </a:r>
            <a:endParaRPr lang="cs-CZ" sz="1400" dirty="0">
              <a:solidFill>
                <a:srgbClr val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64314"/>
            <a:ext cx="8485683" cy="5577054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1043608" y="4005063"/>
            <a:ext cx="648072" cy="30781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7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9B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ADR - aktualizace</a:t>
            </a:r>
            <a:r>
              <a:rPr lang="cs-CZ" sz="2400" dirty="0">
                <a:solidFill>
                  <a:srgbClr val="000000"/>
                </a:solidFill>
              </a:rPr>
              <a:t/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1400" dirty="0" smtClean="0">
                <a:solidFill>
                  <a:srgbClr val="000000"/>
                </a:solidFill>
              </a:rPr>
              <a:t>___________________________________________________</a:t>
            </a:r>
            <a:endParaRPr lang="cs-CZ" sz="1400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2124"/>
            <a:ext cx="8485683" cy="6858000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2699792" y="2852936"/>
            <a:ext cx="230425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7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9B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ADR - aktualizace</a:t>
            </a:r>
            <a:r>
              <a:rPr lang="cs-CZ" sz="2400" dirty="0">
                <a:solidFill>
                  <a:srgbClr val="000000"/>
                </a:solidFill>
              </a:rPr>
              <a:t/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1400" dirty="0" smtClean="0">
                <a:solidFill>
                  <a:srgbClr val="000000"/>
                </a:solidFill>
              </a:rPr>
              <a:t>___________________________________________________</a:t>
            </a:r>
            <a:endParaRPr lang="cs-CZ" sz="1400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664"/>
            <a:ext cx="9144000" cy="6026132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5148064" y="1628800"/>
            <a:ext cx="187220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827584" y="6569956"/>
            <a:ext cx="1296144" cy="2880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9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9B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ADR - aktualizace</a:t>
            </a:r>
            <a:r>
              <a:rPr lang="cs-CZ" sz="2400" dirty="0">
                <a:solidFill>
                  <a:srgbClr val="000000"/>
                </a:solidFill>
              </a:rPr>
              <a:t/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1400" dirty="0" smtClean="0">
                <a:solidFill>
                  <a:srgbClr val="000000"/>
                </a:solidFill>
              </a:rPr>
              <a:t>___________________________________________________</a:t>
            </a:r>
            <a:endParaRPr lang="cs-CZ" sz="1400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013"/>
            <a:ext cx="9144000" cy="5517355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2339752" y="1916832"/>
            <a:ext cx="115212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9B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ADR - aktualizace</a:t>
            </a:r>
            <a:r>
              <a:rPr lang="cs-CZ" sz="2400" dirty="0">
                <a:solidFill>
                  <a:srgbClr val="000000"/>
                </a:solidFill>
              </a:rPr>
              <a:t/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1400" dirty="0" smtClean="0">
                <a:solidFill>
                  <a:srgbClr val="000000"/>
                </a:solidFill>
              </a:rPr>
              <a:t>___________________________________________________</a:t>
            </a:r>
            <a:endParaRPr lang="cs-CZ" sz="1400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89"/>
            <a:ext cx="9144000" cy="54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9B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ADR - aktualizace</a:t>
            </a:r>
            <a:r>
              <a:rPr lang="cs-CZ" sz="2400" dirty="0">
                <a:solidFill>
                  <a:srgbClr val="000000"/>
                </a:solidFill>
              </a:rPr>
              <a:t/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1400" dirty="0" smtClean="0">
                <a:solidFill>
                  <a:srgbClr val="000000"/>
                </a:solidFill>
              </a:rPr>
              <a:t>___________________________________________________</a:t>
            </a:r>
            <a:endParaRPr lang="cs-CZ" sz="1400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0" y="1109358"/>
            <a:ext cx="9144000" cy="552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9B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ADR - aktualizace</a:t>
            </a:r>
            <a:r>
              <a:rPr lang="cs-CZ" sz="2400" dirty="0">
                <a:solidFill>
                  <a:srgbClr val="000000"/>
                </a:solidFill>
              </a:rPr>
              <a:t/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1400" dirty="0" smtClean="0">
                <a:solidFill>
                  <a:srgbClr val="000000"/>
                </a:solidFill>
              </a:rPr>
              <a:t>___________________________________________________</a:t>
            </a:r>
            <a:endParaRPr lang="cs-CZ" sz="1400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5" y="1116012"/>
            <a:ext cx="9144000" cy="5625355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1475656" y="1340768"/>
            <a:ext cx="4680520" cy="24482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1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9B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ADR - aktualizace</a:t>
            </a:r>
            <a:r>
              <a:rPr lang="cs-CZ" sz="2400" dirty="0">
                <a:solidFill>
                  <a:srgbClr val="000000"/>
                </a:solidFill>
              </a:rPr>
              <a:t/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1400" dirty="0" smtClean="0">
                <a:solidFill>
                  <a:srgbClr val="000000"/>
                </a:solidFill>
              </a:rPr>
              <a:t>___________________________________________________</a:t>
            </a:r>
            <a:endParaRPr lang="cs-CZ" sz="1400" dirty="0">
              <a:solidFill>
                <a:srgbClr val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314"/>
            <a:ext cx="9143999" cy="5577054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>
          <a:xfrm>
            <a:off x="2922843" y="1988840"/>
            <a:ext cx="1008112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79512" y="5229200"/>
            <a:ext cx="1008112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8881219" y="84421"/>
            <a:ext cx="171696" cy="178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4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8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On-line kurzy katalogizace</a:t>
            </a:r>
            <a:endParaRPr lang="cs-CZ" sz="5400" dirty="0"/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28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81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On-line kurzy - přístupy</a:t>
            </a:r>
            <a:r>
              <a:rPr lang="cs-CZ" sz="2400" dirty="0">
                <a:solidFill>
                  <a:srgbClr val="000000"/>
                </a:solidFill>
              </a:rPr>
              <a:t/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___________________________________________________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536" y="1052513"/>
            <a:ext cx="7703889" cy="417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8000" b="1" i="1" dirty="0" smtClean="0"/>
          </a:p>
          <a:p>
            <a:r>
              <a:rPr lang="cs-CZ" sz="8000" b="1" i="1" dirty="0" smtClean="0"/>
              <a:t/>
            </a:r>
            <a:br>
              <a:rPr lang="cs-CZ" sz="8000" b="1" i="1" dirty="0" smtClean="0"/>
            </a:br>
            <a:r>
              <a:rPr lang="cs-CZ" sz="8000" b="1" i="1" dirty="0" smtClean="0">
                <a:latin typeface="Book Antiqua" pitchFamily="18" charset="0"/>
                <a:hlinkClick r:id="rId4"/>
              </a:rPr>
              <a:t>www.nkp.cz</a:t>
            </a:r>
            <a:endParaRPr lang="cs-CZ" sz="8000" b="1" i="1" dirty="0" smtClean="0">
              <a:latin typeface="Book Antiqua" pitchFamily="18" charset="0"/>
            </a:endParaRPr>
          </a:p>
          <a:p>
            <a:r>
              <a:rPr lang="cs-CZ" sz="8000" b="1" i="1" dirty="0" smtClean="0"/>
              <a:t/>
            </a:r>
            <a:br>
              <a:rPr lang="cs-CZ" sz="8000" b="1" i="1" dirty="0" smtClean="0"/>
            </a:br>
            <a:r>
              <a:rPr lang="cs-CZ" sz="4800" dirty="0" smtClean="0">
                <a:latin typeface="Book Antiqua" pitchFamily="18" charset="0"/>
              </a:rPr>
              <a:t>nebo</a:t>
            </a:r>
          </a:p>
          <a:p>
            <a:r>
              <a:rPr lang="cs-CZ" sz="8000" b="1" i="1" dirty="0" smtClean="0">
                <a:latin typeface="Book Antiqua" pitchFamily="18" charset="0"/>
              </a:rPr>
              <a:t/>
            </a:r>
            <a:br>
              <a:rPr lang="cs-CZ" sz="8000" b="1" i="1" dirty="0" smtClean="0">
                <a:latin typeface="Book Antiqua" pitchFamily="18" charset="0"/>
              </a:rPr>
            </a:br>
            <a:r>
              <a:rPr lang="cs-CZ" sz="8000" b="1" i="1" dirty="0">
                <a:latin typeface="Book Antiqua" pitchFamily="18" charset="0"/>
                <a:hlinkClick r:id="rId5"/>
              </a:rPr>
              <a:t>www.caslin.cz</a:t>
            </a:r>
            <a:r>
              <a:rPr lang="cs-CZ" sz="8000" b="1" i="1" dirty="0" smtClean="0"/>
              <a:t/>
            </a:r>
            <a:br>
              <a:rPr lang="cs-CZ" sz="8000" b="1" i="1" dirty="0" smtClean="0"/>
            </a:br>
            <a:r>
              <a:rPr lang="cs-CZ" sz="8000" b="1" i="1" dirty="0" smtClean="0"/>
              <a:t/>
            </a:r>
            <a:br>
              <a:rPr lang="cs-CZ" sz="8000" b="1" i="1" dirty="0" smtClean="0"/>
            </a:br>
            <a:endParaRPr lang="cs-CZ" sz="8000" b="1" i="1" dirty="0"/>
          </a:p>
        </p:txBody>
      </p:sp>
    </p:spTree>
    <p:extLst>
      <p:ext uri="{BB962C8B-B14F-4D97-AF65-F5344CB8AC3E}">
        <p14:creationId xmlns:p14="http://schemas.microsoft.com/office/powerpoint/2010/main" val="25401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9FF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400" dirty="0" smtClean="0"/>
              <a:t>Smlouvy</a:t>
            </a:r>
            <a:endParaRPr lang="cs-CZ" sz="5400" dirty="0"/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52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81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>
                <a:solidFill>
                  <a:srgbClr val="000000"/>
                </a:solidFill>
              </a:rPr>
              <a:t>On-line </a:t>
            </a:r>
            <a:r>
              <a:rPr lang="cs-CZ" sz="2400" dirty="0" smtClean="0">
                <a:solidFill>
                  <a:srgbClr val="000000"/>
                </a:solidFill>
              </a:rPr>
              <a:t>kurzy – www.nkp.cz</a:t>
            </a:r>
            <a:r>
              <a:rPr lang="cs-CZ" sz="2400" dirty="0">
                <a:solidFill>
                  <a:srgbClr val="000000"/>
                </a:solidFill>
              </a:rPr>
              <a:t/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___________________________________________________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395536" y="1116014"/>
            <a:ext cx="8485684" cy="5517354"/>
            <a:chOff x="395536" y="1116014"/>
            <a:chExt cx="8485684" cy="4473226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116014"/>
              <a:ext cx="8485684" cy="4473226"/>
            </a:xfrm>
            <a:prstGeom prst="rect">
              <a:avLst/>
            </a:prstGeom>
          </p:spPr>
        </p:pic>
        <p:sp>
          <p:nvSpPr>
            <p:cNvPr id="7" name="Ovál 6"/>
            <p:cNvSpPr/>
            <p:nvPr/>
          </p:nvSpPr>
          <p:spPr>
            <a:xfrm>
              <a:off x="5512305" y="1844824"/>
              <a:ext cx="1008112" cy="504056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44450">
              <a:solidFill>
                <a:srgbClr val="EED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376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81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>
                <a:solidFill>
                  <a:srgbClr val="000000"/>
                </a:solidFill>
              </a:rPr>
              <a:t>On-line kurzy – www.nkp.cz</a:t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___________________________________________________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395536" y="1116012"/>
            <a:ext cx="8485682" cy="5517356"/>
            <a:chOff x="77671" y="1153951"/>
            <a:chExt cx="9000839" cy="5512188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1" y="1153951"/>
              <a:ext cx="9000839" cy="5512188"/>
            </a:xfrm>
            <a:prstGeom prst="rect">
              <a:avLst/>
            </a:prstGeom>
          </p:spPr>
        </p:pic>
        <p:sp>
          <p:nvSpPr>
            <p:cNvPr id="9" name="Ovál 8"/>
            <p:cNvSpPr/>
            <p:nvPr/>
          </p:nvSpPr>
          <p:spPr>
            <a:xfrm>
              <a:off x="2627784" y="2807688"/>
              <a:ext cx="1080120" cy="261271"/>
            </a:xfrm>
            <a:prstGeom prst="ellipse">
              <a:avLst/>
            </a:prstGeom>
            <a:noFill/>
            <a:ln w="44450" cmpd="sng">
              <a:solidFill>
                <a:srgbClr val="EED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Ovál 1"/>
          <p:cNvSpPr/>
          <p:nvPr/>
        </p:nvSpPr>
        <p:spPr>
          <a:xfrm>
            <a:off x="2833187" y="2395627"/>
            <a:ext cx="1340256" cy="253183"/>
          </a:xfrm>
          <a:prstGeom prst="ellipse">
            <a:avLst/>
          </a:prstGeom>
          <a:noFill/>
          <a:ln>
            <a:solidFill>
              <a:srgbClr val="EED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8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81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>
                <a:solidFill>
                  <a:srgbClr val="000000"/>
                </a:solidFill>
              </a:rPr>
              <a:t>On-line kurzy – www.nkp.cz</a:t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___________________________________________________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395536" y="1116013"/>
            <a:ext cx="8485683" cy="5517355"/>
            <a:chOff x="395536" y="1116013"/>
            <a:chExt cx="8485683" cy="4432007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116013"/>
              <a:ext cx="8485683" cy="4432007"/>
            </a:xfrm>
            <a:prstGeom prst="rect">
              <a:avLst/>
            </a:prstGeom>
          </p:spPr>
        </p:pic>
        <p:sp>
          <p:nvSpPr>
            <p:cNvPr id="7" name="Ovál 6"/>
            <p:cNvSpPr/>
            <p:nvPr/>
          </p:nvSpPr>
          <p:spPr>
            <a:xfrm>
              <a:off x="3419872" y="3969060"/>
              <a:ext cx="1218504" cy="396044"/>
            </a:xfrm>
            <a:prstGeom prst="ellipse">
              <a:avLst/>
            </a:prstGeom>
            <a:noFill/>
            <a:ln w="44450">
              <a:solidFill>
                <a:srgbClr val="EED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4960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81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>
                <a:solidFill>
                  <a:srgbClr val="000000"/>
                </a:solidFill>
              </a:rPr>
              <a:t>On-line kurzy – www.nkp.cz</a:t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___________________________________________________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395536" y="1116013"/>
            <a:ext cx="8485682" cy="5517355"/>
            <a:chOff x="395536" y="476671"/>
            <a:chExt cx="8485683" cy="4363097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476671"/>
              <a:ext cx="8485683" cy="4363097"/>
            </a:xfrm>
            <a:prstGeom prst="rect">
              <a:avLst/>
            </a:prstGeom>
          </p:spPr>
        </p:pic>
        <p:sp>
          <p:nvSpPr>
            <p:cNvPr id="9" name="Ovál 8"/>
            <p:cNvSpPr/>
            <p:nvPr/>
          </p:nvSpPr>
          <p:spPr>
            <a:xfrm>
              <a:off x="1187624" y="3104964"/>
              <a:ext cx="1080120" cy="360040"/>
            </a:xfrm>
            <a:prstGeom prst="ellipse">
              <a:avLst/>
            </a:prstGeom>
            <a:noFill/>
            <a:ln w="44450">
              <a:solidFill>
                <a:srgbClr val="EED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6504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81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>
                <a:solidFill>
                  <a:srgbClr val="000000"/>
                </a:solidFill>
              </a:rPr>
              <a:t>On-line kurzy – </a:t>
            </a:r>
            <a:r>
              <a:rPr lang="cs-CZ" sz="2400" dirty="0" smtClean="0">
                <a:solidFill>
                  <a:srgbClr val="000000"/>
                </a:solidFill>
              </a:rPr>
              <a:t>www.caslin.cz</a:t>
            </a:r>
            <a:r>
              <a:rPr lang="cs-CZ" sz="2400" dirty="0">
                <a:solidFill>
                  <a:srgbClr val="000000"/>
                </a:solidFill>
              </a:rPr>
              <a:t/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___________________________________________________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395536" y="1116013"/>
            <a:ext cx="8485683" cy="5517355"/>
            <a:chOff x="395536" y="1116013"/>
            <a:chExt cx="8485683" cy="5517355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116013"/>
              <a:ext cx="8485683" cy="5517355"/>
            </a:xfrm>
            <a:prstGeom prst="rect">
              <a:avLst/>
            </a:prstGeom>
          </p:spPr>
        </p:pic>
        <p:sp>
          <p:nvSpPr>
            <p:cNvPr id="3" name="Ovál 2"/>
            <p:cNvSpPr/>
            <p:nvPr/>
          </p:nvSpPr>
          <p:spPr>
            <a:xfrm>
              <a:off x="7380311" y="2780928"/>
              <a:ext cx="1394357" cy="1368152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8943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81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>
                <a:solidFill>
                  <a:srgbClr val="000000"/>
                </a:solidFill>
              </a:rPr>
              <a:t>On-line kurzy – www.caslin.cz</a:t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___________________________________________________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395536" y="1103076"/>
            <a:ext cx="8485683" cy="5530292"/>
            <a:chOff x="395536" y="1103076"/>
            <a:chExt cx="8485683" cy="5530292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103076"/>
              <a:ext cx="8485683" cy="5530292"/>
            </a:xfrm>
            <a:prstGeom prst="rect">
              <a:avLst/>
            </a:prstGeom>
          </p:spPr>
        </p:pic>
        <p:sp>
          <p:nvSpPr>
            <p:cNvPr id="3" name="Ovál 2"/>
            <p:cNvSpPr/>
            <p:nvPr/>
          </p:nvSpPr>
          <p:spPr>
            <a:xfrm>
              <a:off x="1835696" y="3612375"/>
              <a:ext cx="1224136" cy="28523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2179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81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>
                <a:solidFill>
                  <a:srgbClr val="000000"/>
                </a:solidFill>
              </a:rPr>
              <a:t>On-line kurzy </a:t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___________________________________________________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0" y="1110043"/>
            <a:ext cx="9144000" cy="5523325"/>
            <a:chOff x="0" y="1110043"/>
            <a:chExt cx="9144000" cy="5523325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10043"/>
              <a:ext cx="9144000" cy="5523325"/>
            </a:xfrm>
            <a:prstGeom prst="rect">
              <a:avLst/>
            </a:prstGeom>
          </p:spPr>
        </p:pic>
        <p:sp>
          <p:nvSpPr>
            <p:cNvPr id="3" name="Zaoblený obdélník 2"/>
            <p:cNvSpPr/>
            <p:nvPr/>
          </p:nvSpPr>
          <p:spPr>
            <a:xfrm>
              <a:off x="2123728" y="3157714"/>
              <a:ext cx="4752528" cy="3223614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Šipka doprava 6"/>
            <p:cNvSpPr/>
            <p:nvPr/>
          </p:nvSpPr>
          <p:spPr>
            <a:xfrm rot="20356348">
              <a:off x="313139" y="4746580"/>
              <a:ext cx="1827795" cy="43204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5441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81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>
                <a:solidFill>
                  <a:srgbClr val="000000"/>
                </a:solidFill>
              </a:rPr>
              <a:t>On-line kurzy</a:t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___________________________________________________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485684" cy="5580632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>
            <a:off x="8881219" y="84421"/>
            <a:ext cx="171696" cy="178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0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8C6EA">
                <a:alpha val="99000"/>
              </a:srgbClr>
            </a:gs>
            <a:gs pos="22000">
              <a:srgbClr val="BEDAF8"/>
            </a:gs>
            <a:gs pos="53000">
              <a:srgbClr val="FDEA9B">
                <a:alpha val="40000"/>
              </a:srgbClr>
            </a:gs>
            <a:gs pos="91667">
              <a:srgbClr val="FF8181">
                <a:alpha val="10000"/>
              </a:srgbClr>
            </a:gs>
            <a:gs pos="80000">
              <a:srgbClr val="FF8181">
                <a:alpha val="2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Děkuji za pozornost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7604" y="3717032"/>
            <a:ext cx="6400800" cy="982960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  <a:hlinkClick r:id="rId2"/>
              </a:rPr>
              <a:t>jana.militka@nkp.cz</a:t>
            </a:r>
            <a:endParaRPr lang="cs-CZ" dirty="0" smtClean="0">
              <a:solidFill>
                <a:schemeClr val="tx1"/>
              </a:solidFill>
            </a:endParaRPr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07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9F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Proč mít smlouvu o spolupráci na SK ČR?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1400" dirty="0" smtClean="0">
                <a:solidFill>
                  <a:srgbClr val="000000"/>
                </a:solidFill>
              </a:rPr>
              <a:t>___________________________________________________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2060848"/>
            <a:ext cx="8485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3200" dirty="0" smtClean="0"/>
              <a:t>právní podklad nutný pro kontrolní orgány státní správy (nejčastěji finanční úřady)</a:t>
            </a:r>
          </a:p>
          <a:p>
            <a:pPr marL="285750" indent="-285750">
              <a:buFontTx/>
              <a:buChar char="-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2941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9F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Aktuálně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1400" dirty="0" smtClean="0">
                <a:solidFill>
                  <a:srgbClr val="000000"/>
                </a:solidFill>
              </a:rPr>
              <a:t>___________________________________________________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2060848"/>
            <a:ext cx="848568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3200" dirty="0" smtClean="0"/>
              <a:t>se SK ČR spolupracuje 350 knihoven</a:t>
            </a:r>
            <a:endParaRPr lang="cs-CZ" sz="3200" dirty="0"/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3200" dirty="0" smtClean="0"/>
              <a:t>uzavřeno je 186 smluv (některé za víc knihoven společně)</a:t>
            </a:r>
          </a:p>
        </p:txBody>
      </p:sp>
    </p:spTree>
    <p:extLst>
      <p:ext uri="{BB962C8B-B14F-4D97-AF65-F5344CB8AC3E}">
        <p14:creationId xmlns:p14="http://schemas.microsoft.com/office/powerpoint/2010/main" val="28367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9F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Jak postupovat?</a:t>
            </a:r>
            <a:r>
              <a:rPr lang="cs-CZ" sz="2400" dirty="0">
                <a:solidFill>
                  <a:srgbClr val="000000"/>
                </a:solidFill>
              </a:rPr>
              <a:t/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___________________________________________________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45889" y="1116013"/>
            <a:ext cx="848568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3200" dirty="0" smtClean="0"/>
              <a:t>na </a:t>
            </a:r>
            <a:r>
              <a:rPr lang="cs-CZ" sz="3200" dirty="0" smtClean="0">
                <a:hlinkClick r:id="rId5"/>
              </a:rPr>
              <a:t>www.caslin.cz</a:t>
            </a:r>
            <a:r>
              <a:rPr lang="cs-CZ" sz="3200" dirty="0" smtClean="0"/>
              <a:t> </a:t>
            </a:r>
            <a:r>
              <a:rPr lang="cs-CZ" sz="3200" dirty="0"/>
              <a:t>najít formulář </a:t>
            </a:r>
            <a:endParaRPr lang="cs-CZ" sz="3200" dirty="0" smtClean="0"/>
          </a:p>
          <a:p>
            <a:pPr>
              <a:spcBef>
                <a:spcPts val="1200"/>
              </a:spcBef>
            </a:pPr>
            <a:r>
              <a:rPr lang="cs-CZ" sz="2400" dirty="0" smtClean="0"/>
              <a:t>(</a:t>
            </a:r>
            <a:r>
              <a:rPr lang="cs-CZ" sz="2400" dirty="0"/>
              <a:t>http://www.caslin.cz/</a:t>
            </a:r>
            <a:r>
              <a:rPr lang="cs-CZ" sz="2400" dirty="0" err="1"/>
              <a:t>spoluprace</a:t>
            </a:r>
            <a:r>
              <a:rPr lang="cs-CZ" sz="2400" dirty="0"/>
              <a:t>/smlouva-o-</a:t>
            </a:r>
            <a:r>
              <a:rPr lang="cs-CZ" sz="2400" dirty="0" err="1"/>
              <a:t>spolupraci</a:t>
            </a:r>
            <a:r>
              <a:rPr lang="cs-CZ" sz="2400" dirty="0"/>
              <a:t>-na-</a:t>
            </a:r>
            <a:r>
              <a:rPr lang="cs-CZ" sz="2400" dirty="0" err="1"/>
              <a:t>soubornem</a:t>
            </a:r>
            <a:r>
              <a:rPr lang="cs-CZ" sz="2400" dirty="0"/>
              <a:t>-katalogu-</a:t>
            </a:r>
            <a:r>
              <a:rPr lang="cs-CZ" sz="2400" dirty="0" err="1"/>
              <a:t>cr</a:t>
            </a:r>
            <a:r>
              <a:rPr lang="cs-CZ" sz="2400" dirty="0" smtClean="0"/>
              <a:t>/)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3200" dirty="0" smtClean="0"/>
              <a:t>formulář stáhnout a vyplnit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3200" dirty="0" smtClean="0"/>
              <a:t>elektronicky poslat na mail </a:t>
            </a:r>
            <a:r>
              <a:rPr lang="cs-CZ" sz="3200" dirty="0" smtClean="0">
                <a:hlinkClick r:id="rId6"/>
              </a:rPr>
              <a:t>jana.militka@nkp.cz</a:t>
            </a:r>
            <a:endParaRPr lang="cs-CZ" sz="3200" dirty="0" smtClean="0"/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3200" dirty="0" smtClean="0"/>
              <a:t>vyčkat příchodu exemplářů smlouvy podepsaných z NK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3200" dirty="0" smtClean="0"/>
              <a:t>nechat podepsat</a:t>
            </a:r>
            <a:endParaRPr lang="cs-CZ" sz="3200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66377" y="7533456"/>
            <a:ext cx="9144000" cy="5428343"/>
            <a:chOff x="0" y="0"/>
            <a:chExt cx="9144000" cy="5428343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428343"/>
            </a:xfrm>
            <a:prstGeom prst="rect">
              <a:avLst/>
            </a:prstGeom>
          </p:spPr>
        </p:pic>
        <p:sp>
          <p:nvSpPr>
            <p:cNvPr id="9" name="Ovál 8"/>
            <p:cNvSpPr/>
            <p:nvPr/>
          </p:nvSpPr>
          <p:spPr>
            <a:xfrm>
              <a:off x="179512" y="3789040"/>
              <a:ext cx="936104" cy="288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-12438" y="7836798"/>
            <a:ext cx="9144000" cy="5449101"/>
            <a:chOff x="0" y="116632"/>
            <a:chExt cx="9144000" cy="5449101"/>
          </a:xfrm>
        </p:grpSpPr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6632"/>
              <a:ext cx="9144000" cy="5449101"/>
            </a:xfrm>
            <a:prstGeom prst="rect">
              <a:avLst/>
            </a:prstGeom>
          </p:spPr>
        </p:pic>
        <p:sp>
          <p:nvSpPr>
            <p:cNvPr id="14" name="Ovál 13"/>
            <p:cNvSpPr/>
            <p:nvPr/>
          </p:nvSpPr>
          <p:spPr>
            <a:xfrm>
              <a:off x="1619672" y="2708920"/>
              <a:ext cx="3240360" cy="57606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9266" y="8181528"/>
            <a:ext cx="9144000" cy="5455959"/>
            <a:chOff x="-12889" y="776256"/>
            <a:chExt cx="9144000" cy="5455959"/>
          </a:xfrm>
        </p:grpSpPr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89" y="776256"/>
              <a:ext cx="9144000" cy="5455959"/>
            </a:xfrm>
            <a:prstGeom prst="rect">
              <a:avLst/>
            </a:prstGeom>
          </p:spPr>
        </p:pic>
        <p:sp>
          <p:nvSpPr>
            <p:cNvPr id="17" name="Ovál 16"/>
            <p:cNvSpPr/>
            <p:nvPr/>
          </p:nvSpPr>
          <p:spPr>
            <a:xfrm>
              <a:off x="5580112" y="2736942"/>
              <a:ext cx="576064" cy="31735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0" name="Ovál 19"/>
          <p:cNvSpPr/>
          <p:nvPr/>
        </p:nvSpPr>
        <p:spPr>
          <a:xfrm>
            <a:off x="8881219" y="84421"/>
            <a:ext cx="171696" cy="178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42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-1.08865 L -0.00729 -0.39583 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3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1.13449 L -1.11111E-6 0.25 " pathEditMode="relative" rAng="0" ptsTypes="AA">
                                      <p:cBhvr>
                                        <p:cTn id="10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6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1.18518 L -1.66667E-6 0.25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7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9B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520279"/>
          </a:xfrm>
        </p:spPr>
        <p:txBody>
          <a:bodyPr>
            <a:noAutofit/>
          </a:bodyPr>
          <a:lstStyle/>
          <a:p>
            <a:r>
              <a:rPr lang="cs-CZ" sz="4800" dirty="0"/>
              <a:t>Báze ADR – adresář knihoven </a:t>
            </a:r>
            <a:br>
              <a:rPr lang="cs-CZ" sz="4800" dirty="0"/>
            </a:br>
            <a:r>
              <a:rPr lang="cs-CZ" sz="4800" dirty="0"/>
              <a:t>a informačních institucí</a:t>
            </a:r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04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9B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ADR – správa záznamů</a:t>
            </a:r>
            <a:r>
              <a:rPr lang="cs-CZ" sz="2400" dirty="0">
                <a:solidFill>
                  <a:srgbClr val="000000"/>
                </a:solidFill>
              </a:rPr>
              <a:t/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___________________________________________________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700808"/>
            <a:ext cx="848568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sz="3200" dirty="0" smtClean="0"/>
              <a:t>záznamy v bázi ADR (celkem 3 400) spravují: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3200" dirty="0" smtClean="0"/>
              <a:t>Knihovnický institut – veřejné knihovny (1010)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3200" dirty="0" smtClean="0"/>
              <a:t>Oddělení souborných katalogů – odborné knihovny (970)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997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9B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ADR – proč mít záznam v Adresáři?</a:t>
            </a:r>
            <a:r>
              <a:rPr lang="cs-CZ" sz="2400" dirty="0">
                <a:solidFill>
                  <a:srgbClr val="000000"/>
                </a:solidFill>
              </a:rPr>
              <a:t/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1400" dirty="0" smtClean="0">
                <a:solidFill>
                  <a:srgbClr val="000000"/>
                </a:solidFill>
              </a:rPr>
              <a:t>__________________________________________________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6" y="1196752"/>
            <a:ext cx="848568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3200" dirty="0" smtClean="0">
                <a:latin typeface="+mj-lt"/>
              </a:rPr>
              <a:t>báze </a:t>
            </a:r>
            <a:r>
              <a:rPr lang="cs-CZ" sz="3200" cap="all" dirty="0" smtClean="0">
                <a:latin typeface="+mj-lt"/>
              </a:rPr>
              <a:t>zachovává historii</a:t>
            </a:r>
            <a:r>
              <a:rPr lang="cs-CZ" sz="3200" dirty="0" smtClean="0">
                <a:latin typeface="+mj-lt"/>
              </a:rPr>
              <a:t> – změny názvu nebo adresy, slučování a dělení knihoven, rušení knihoven (v tuto chvíli  ca 1 400 záznamů </a:t>
            </a:r>
            <a:r>
              <a:rPr lang="cs-CZ" sz="3200" dirty="0" smtClean="0"/>
              <a:t>zrušených</a:t>
            </a:r>
            <a:r>
              <a:rPr lang="cs-CZ" sz="3200" dirty="0" smtClean="0">
                <a:latin typeface="+mj-lt"/>
              </a:rPr>
              <a:t> knihoven nebo institucí) </a:t>
            </a:r>
            <a:r>
              <a:rPr lang="cs-CZ" sz="3200" dirty="0" smtClean="0">
                <a:latin typeface="+mj-lt"/>
                <a:sym typeface="Wingdings"/>
              </a:rPr>
              <a:t> knihovnu najde čtenář i po pěti změnách názvu a čtyřech stěhováních </a:t>
            </a:r>
            <a:r>
              <a:rPr lang="cs-CZ" sz="3200" dirty="0" smtClean="0">
                <a:latin typeface="+mj-lt"/>
                <a:sym typeface="Wingdings" pitchFamily="2" charset="2"/>
              </a:rPr>
              <a:t></a:t>
            </a:r>
            <a:endParaRPr lang="cs-CZ" sz="3200" dirty="0" smtClean="0">
              <a:latin typeface="+mj-lt"/>
            </a:endParaRP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3200" b="1" cap="all" dirty="0" smtClean="0">
                <a:latin typeface="+mj-lt"/>
              </a:rPr>
              <a:t>forma </a:t>
            </a:r>
            <a:r>
              <a:rPr lang="cs-CZ" sz="3200" b="1" cap="all" dirty="0">
                <a:latin typeface="+mj-lt"/>
              </a:rPr>
              <a:t>reklamy zadarmo </a:t>
            </a:r>
            <a:r>
              <a:rPr lang="cs-CZ" sz="3200" dirty="0">
                <a:latin typeface="+mj-lt"/>
              </a:rPr>
              <a:t>- jen 1x ročně nebo v případě změny </a:t>
            </a:r>
            <a:r>
              <a:rPr lang="cs-CZ" sz="3200" b="1" dirty="0">
                <a:latin typeface="+mj-lt"/>
              </a:rPr>
              <a:t>aktualizace</a:t>
            </a:r>
            <a:r>
              <a:rPr lang="cs-CZ" sz="3200" dirty="0">
                <a:latin typeface="+mj-lt"/>
              </a:rPr>
              <a:t> </a:t>
            </a:r>
            <a:r>
              <a:rPr lang="cs-CZ" sz="3200" dirty="0" smtClean="0">
                <a:latin typeface="+mj-lt"/>
                <a:sym typeface="Wingdings" pitchFamily="2" charset="2"/>
              </a:rPr>
              <a:t></a:t>
            </a:r>
            <a:endParaRPr 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83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9B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5536" y="301625"/>
            <a:ext cx="848568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ADR - aktualizace</a:t>
            </a:r>
            <a:r>
              <a:rPr lang="cs-CZ" sz="2400" dirty="0">
                <a:solidFill>
                  <a:srgbClr val="000000"/>
                </a:solidFill>
              </a:rPr>
              <a:t/>
            </a:r>
            <a:br>
              <a:rPr lang="cs-CZ" sz="2400" dirty="0">
                <a:solidFill>
                  <a:srgbClr val="000000"/>
                </a:solidFill>
              </a:rPr>
            </a:br>
            <a:r>
              <a:rPr lang="cs-CZ" sz="1400" dirty="0" smtClean="0">
                <a:solidFill>
                  <a:srgbClr val="000000"/>
                </a:solidFill>
              </a:rPr>
              <a:t>___________________________________________________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848568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3200" dirty="0" smtClean="0"/>
              <a:t>každoročně posíláme výzvu k aktualizaci (odborné knihovny letos již obeslány všechny – některé vícekrát </a:t>
            </a:r>
            <a:r>
              <a:rPr lang="cs-CZ" sz="3200" dirty="0" smtClean="0">
                <a:sym typeface="Wingdings" pitchFamily="2" charset="2"/>
              </a:rPr>
              <a:t>)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3200" dirty="0" smtClean="0">
                <a:sym typeface="Wingdings" pitchFamily="2" charset="2"/>
              </a:rPr>
              <a:t>aktualizace přes on-line formulář (sigla, přidělené heslo)</a:t>
            </a:r>
          </a:p>
        </p:txBody>
      </p:sp>
    </p:spTree>
    <p:extLst>
      <p:ext uri="{BB962C8B-B14F-4D97-AF65-F5344CB8AC3E}">
        <p14:creationId xmlns:p14="http://schemas.microsoft.com/office/powerpoint/2010/main" val="18123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284</Words>
  <Application>Microsoft Office PowerPoint</Application>
  <PresentationFormat>Předvádění na obrazovce (4:3)</PresentationFormat>
  <Paragraphs>53</Paragraphs>
  <Slides>28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Smlouvy; Báze ADR;  On-line kurzy katalogizace</vt:lpstr>
      <vt:lpstr>Smlouvy</vt:lpstr>
      <vt:lpstr>Prezentace aplikace PowerPoint</vt:lpstr>
      <vt:lpstr>Prezentace aplikace PowerPoint</vt:lpstr>
      <vt:lpstr>Prezentace aplikace PowerPoint</vt:lpstr>
      <vt:lpstr>Báze ADR – adresář knihoven  a informačních institucí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On-line kurzy katalogizace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Militka Jana</dc:creator>
  <cp:lastModifiedBy>Militka Jana</cp:lastModifiedBy>
  <cp:revision>31</cp:revision>
  <dcterms:created xsi:type="dcterms:W3CDTF">2013-03-22T13:21:21Z</dcterms:created>
  <dcterms:modified xsi:type="dcterms:W3CDTF">2013-04-05T11:37:43Z</dcterms:modified>
</cp:coreProperties>
</file>