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57" r:id="rId5"/>
    <p:sldId id="258" r:id="rId6"/>
    <p:sldId id="260" r:id="rId7"/>
    <p:sldId id="259" r:id="rId8"/>
    <p:sldId id="261" r:id="rId9"/>
    <p:sldId id="264" r:id="rId10"/>
    <p:sldId id="263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89ABB-D5C7-4E28-AEF7-AA2A5ED20FD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0CB1C-2C4D-43ED-918C-0356FDD7B9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67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A8A58BF2-9A64-4A5C-A4DA-F90EC70EC2E5}" type="slidenum">
              <a:rPr lang="cs-CZ" altLang="cs-CZ">
                <a:solidFill>
                  <a:prstClr val="black"/>
                </a:solidFill>
              </a:rPr>
              <a:pPr/>
              <a:t>7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32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129430B1-2C3F-42BE-979A-B1D838C4FA2B}" type="slidenum">
              <a:rPr lang="cs-CZ" altLang="cs-CZ">
                <a:solidFill>
                  <a:prstClr val="black"/>
                </a:solidFill>
              </a:rPr>
              <a:pPr/>
              <a:t>8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39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36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57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191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4452-5F10-474C-A6E2-79F13B64C92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A226-3FD1-466F-85F9-535E9C61E0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070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6B6E0-C658-4991-9969-AB1EDE77622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8F0F1-0D6B-4C08-9FA7-788AA475E86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8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FB47C-3827-4706-B6F1-257DB894BCC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9E99-A134-4214-9D44-F29B5F12B04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707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E1EC2-D671-4D0C-BFA2-BEA3B7CB8AC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B5ABC-EAEA-4000-87F8-A03908666A6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027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D39E-E72D-4385-998F-A17D5E8DB13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B979-8F05-430F-9FCE-99A79A7ED89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43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7174-E749-4B93-B3B3-99A5119A1CB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C414-857C-4336-AFFA-0F9EC997E95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97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044BC-8B47-4850-8A15-D2A2E77ABE8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89F65-A502-4FFD-8067-73D4C405D8A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283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D22DB-086E-418F-863B-8290DB5E884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88CE-6884-4055-A30D-3AAE10F17F6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31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0047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7437-6552-4B98-96B7-8B665B970C1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8CBC9-87C1-408A-B179-DBB69DB9582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96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0F72D-FC86-4047-9707-859B56E42CB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C5F1D-B491-4172-8513-C5BB14B585E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569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A3AD-19AD-4912-ABE9-6D22F7B2799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22EB0-885C-4617-B4E2-F603615EEFC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32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4452-5F10-474C-A6E2-79F13B64C92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A226-3FD1-466F-85F9-535E9C61E0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84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6B6E0-C658-4991-9969-AB1EDE77622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8F0F1-0D6B-4C08-9FA7-788AA475E86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590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FB47C-3827-4706-B6F1-257DB894BCC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9E99-A134-4214-9D44-F29B5F12B04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5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E1EC2-D671-4D0C-BFA2-BEA3B7CB8AC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B5ABC-EAEA-4000-87F8-A03908666A6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815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D39E-E72D-4385-998F-A17D5E8DB13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B979-8F05-430F-9FCE-99A79A7ED89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440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7174-E749-4B93-B3B3-99A5119A1CB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C414-857C-4336-AFFA-0F9EC997E95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0887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044BC-8B47-4850-8A15-D2A2E77ABE8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89F65-A502-4FFD-8067-73D4C405D8A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31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08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D22DB-086E-418F-863B-8290DB5E884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88CE-6884-4055-A30D-3AAE10F17F6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48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7437-6552-4B98-96B7-8B665B970C1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8CBC9-87C1-408A-B179-DBB69DB9582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611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0F72D-FC86-4047-9707-859B56E42CB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C5F1D-B491-4172-8513-C5BB14B585E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4355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A3AD-19AD-4912-ABE9-6D22F7B2799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22EB0-885C-4617-B4E2-F603615EEFC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6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5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5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6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48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17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26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97E11-2863-4A13-A301-8B43201187AA}" type="datetimeFigureOut">
              <a:rPr lang="cs-CZ" smtClean="0"/>
              <a:t>3.6.2014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8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1A279-0626-46FB-B96D-5E3D3397E2B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8334F3-2B6A-45CE-9783-C61B3381895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36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1A279-0626-46FB-B96D-5E3D3397E2B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3.6.2014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8334F3-2B6A-45CE-9783-C61B3381895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41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zpracovani-fondu/katalogizacni-politika/doporuceny-zaznam-rda-1" TargetMode="External"/><Relationship Id="rId2" Type="http://schemas.openxmlformats.org/officeDocument/2006/relationships/hyperlink" Target="http://www.nkp.cz/o-knihovne/odborne-cinnosti/zpracovani-fondu/katalogizacni-politika/minimalni-zaznam-rd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zpracovani-fondu/katalogizacni-politika/standard1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744416"/>
          </a:xfrm>
        </p:spPr>
        <p:txBody>
          <a:bodyPr>
            <a:normAutofit/>
          </a:bodyPr>
          <a:lstStyle/>
          <a:p>
            <a:r>
              <a:rPr lang="cs-CZ" sz="9600" dirty="0" smtClean="0">
                <a:solidFill>
                  <a:srgbClr val="C00000"/>
                </a:solidFill>
              </a:rPr>
              <a:t>RDA?</a:t>
            </a:r>
            <a:r>
              <a:rPr lang="cs-CZ" sz="9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9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4000" dirty="0" smtClean="0">
                <a:solidFill>
                  <a:schemeClr val="tx2">
                    <a:lumMod val="50000"/>
                  </a:schemeClr>
                </a:solidFill>
              </a:rPr>
              <a:t>stojí za dveřmi!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936104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</a:rPr>
              <a:t>Jaroslava Svobodová</a:t>
            </a:r>
          </a:p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</a:rPr>
              <a:t>NK ČR</a:t>
            </a:r>
          </a:p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</a:rPr>
              <a:t>červen 2014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85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21.11.2013 Pracovní skupina pro jmenné zpracování schválila:</a:t>
            </a:r>
          </a:p>
          <a:p>
            <a:r>
              <a:rPr lang="cs-CZ" dirty="0" smtClean="0"/>
              <a:t>harmonogram přechodu na RDA (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 and Access)</a:t>
            </a:r>
          </a:p>
          <a:p>
            <a:r>
              <a:rPr lang="cs-CZ" dirty="0" smtClean="0"/>
              <a:t>Minimální záznam pro textové monografické zdroje</a:t>
            </a:r>
          </a:p>
          <a:p>
            <a:r>
              <a:rPr lang="cs-CZ" dirty="0" smtClean="0"/>
              <a:t>Doporučený záznam pro textové monografické </a:t>
            </a:r>
            <a:r>
              <a:rPr lang="cs-CZ" dirty="0" smtClean="0"/>
              <a:t>zdroje</a:t>
            </a:r>
          </a:p>
          <a:p>
            <a:r>
              <a:rPr lang="cs-CZ" dirty="0" smtClean="0"/>
              <a:t>25.6.2014 PS – hlavní záhlaví, počet uváděných aut-</a:t>
            </a:r>
            <a:r>
              <a:rPr lang="cs-CZ" dirty="0" err="1" smtClean="0"/>
              <a:t>ill</a:t>
            </a:r>
            <a:r>
              <a:rPr lang="cs-CZ" dirty="0" smtClean="0"/>
              <a:t>-</a:t>
            </a:r>
            <a:r>
              <a:rPr lang="cs-CZ" dirty="0" err="1" smtClean="0"/>
              <a:t>trl</a:t>
            </a:r>
            <a:r>
              <a:rPr lang="cs-CZ" dirty="0" smtClean="0"/>
              <a:t>, interpunkce ISBD, vícesvazkové monografie, mírnější 264 pro SK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64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Harmonogram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2014</a:t>
            </a:r>
            <a:r>
              <a:rPr lang="cs-CZ" dirty="0" smtClean="0"/>
              <a:t>: schválení minimálních záznamů pro pokračující a speciální zdroje a pro analytický popis, vytvoření základní metodiky </a:t>
            </a:r>
            <a:r>
              <a:rPr lang="cs-CZ" dirty="0" err="1" smtClean="0"/>
              <a:t>bibl</a:t>
            </a:r>
            <a:r>
              <a:rPr lang="cs-CZ" dirty="0" smtClean="0"/>
              <a:t>. popisu, vydání tištěných dodatků MARC 21, technická příprava knihovních systémů a SK na přechod na RDA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2015</a:t>
            </a:r>
            <a:r>
              <a:rPr lang="cs-CZ" dirty="0" smtClean="0"/>
              <a:t>: e-</a:t>
            </a:r>
            <a:r>
              <a:rPr lang="cs-CZ" dirty="0" err="1" smtClean="0"/>
              <a:t>learningové</a:t>
            </a:r>
            <a:r>
              <a:rPr lang="cs-CZ" dirty="0" smtClean="0"/>
              <a:t> kurzy, školení školitelů, přechod na zpracování podle RDA – 1. duben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9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minimální záznam RDA/MARC 21 pro textové monografické zdroje 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www.nkp.cz/o-knihovne/odborne-cinnosti/zpracovani-fondu/katalogizacni-politika/minimalni-zaznam-rda</a:t>
            </a:r>
            <a:endParaRPr lang="cs-CZ" dirty="0" smtClean="0"/>
          </a:p>
          <a:p>
            <a:r>
              <a:rPr lang="cs-CZ" dirty="0" smtClean="0"/>
              <a:t>doporučený záznam RDA/MARC 21 pro textové monografické zdroje</a:t>
            </a:r>
          </a:p>
          <a:p>
            <a:r>
              <a:rPr lang="cs-CZ">
                <a:hlinkClick r:id="rId3"/>
              </a:rPr>
              <a:t>http://</a:t>
            </a:r>
            <a:r>
              <a:rPr lang="cs-CZ" smtClean="0">
                <a:hlinkClick r:id="rId3"/>
              </a:rPr>
              <a:t>www.nkp.cz/o-knihovne/odborne-cinnosti/zpracovani-fondu/katalogizacni-politika/doporuceny-zaznam-rda-1</a:t>
            </a:r>
            <a:endParaRPr lang="cs-CZ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0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SK – záznamy podle AACR2R do března 2015, od 1. dubna 2015 podle RDA, pro přechodné období budou připraveny pokyny, </a:t>
            </a:r>
            <a:r>
              <a:rPr lang="cs-CZ" dirty="0" err="1" smtClean="0"/>
              <a:t>subminimální</a:t>
            </a:r>
            <a:r>
              <a:rPr lang="cs-CZ" dirty="0" smtClean="0"/>
              <a:t> záznamy </a:t>
            </a:r>
            <a:r>
              <a:rPr lang="cs-CZ" dirty="0" smtClean="0"/>
              <a:t>zůstávají, záznamy </a:t>
            </a:r>
            <a:r>
              <a:rPr lang="cs-CZ" dirty="0" err="1" smtClean="0"/>
              <a:t>retrokonverze</a:t>
            </a:r>
            <a:r>
              <a:rPr lang="cs-CZ" dirty="0" smtClean="0"/>
              <a:t> „postaru“</a:t>
            </a:r>
            <a:endParaRPr lang="cs-CZ" dirty="0" smtClean="0"/>
          </a:p>
          <a:p>
            <a:r>
              <a:rPr lang="cs-CZ" dirty="0" smtClean="0"/>
              <a:t>stahujete záznamy RDA již </a:t>
            </a:r>
            <a:r>
              <a:rPr lang="cs-CZ" dirty="0" smtClean="0"/>
              <a:t>teď? </a:t>
            </a:r>
            <a:r>
              <a:rPr lang="cs-CZ" dirty="0" smtClean="0"/>
              <a:t>pro zasílání do SK nutno upravit podle AACR2R, neupravené poslat až 2015 nebo podle pokynů SK</a:t>
            </a:r>
          </a:p>
          <a:p>
            <a:r>
              <a:rPr lang="cs-CZ" dirty="0" smtClean="0"/>
              <a:t>pro školení a rady se obracejte na zástupce krajských knihoven a další členy PS jmenné ve vašem kraji či oboru</a:t>
            </a:r>
          </a:p>
          <a:p>
            <a:r>
              <a:rPr lang="cs-CZ" dirty="0" smtClean="0"/>
              <a:t>je žádoucí vyměnit UNIMARC za MARC </a:t>
            </a:r>
            <a:r>
              <a:rPr lang="cs-CZ" dirty="0" smtClean="0"/>
              <a:t>21 – vyhlášeno 2. kolo VISK, asi i příští rok podpora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46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Nejvýznamnější změny v popisu oproti AACR2R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bibliografické </a:t>
            </a:r>
            <a:r>
              <a:rPr lang="cs-CZ" dirty="0"/>
              <a:t>údaje se přepisují do záznamu přesně tak, jak se vyskytují na zdroji, tj. žádné zkracování slov, výpustky, nahrazování slovních vyjádření číslicemi, opravy nepřesností a chyb </a:t>
            </a:r>
            <a:r>
              <a:rPr lang="cs-CZ" dirty="0" smtClean="0"/>
              <a:t>tisku</a:t>
            </a:r>
          </a:p>
          <a:p>
            <a:r>
              <a:rPr lang="cs-CZ" dirty="0" smtClean="0"/>
              <a:t>za </a:t>
            </a:r>
            <a:r>
              <a:rPr lang="cs-CZ" dirty="0"/>
              <a:t>předepsaný pramen popisu je považován celý zdroj, nikoli jen určené části </a:t>
            </a:r>
            <a:r>
              <a:rPr lang="cs-CZ" dirty="0" smtClean="0"/>
              <a:t>zdroje</a:t>
            </a:r>
            <a:endParaRPr lang="cs-CZ" dirty="0"/>
          </a:p>
          <a:p>
            <a:r>
              <a:rPr lang="cs-CZ" dirty="0" smtClean="0"/>
              <a:t>nahrazení </a:t>
            </a:r>
            <a:r>
              <a:rPr lang="cs-CZ" dirty="0"/>
              <a:t>zápisu obecného označení druhu dokumentu (v MARC 21 pole 245$h) novými, podrobnějšími údaji o typu obsahu, média a nosiče (v MARC 21 pole 336, 337 a 338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dirty="0" smtClean="0"/>
              <a:t>změna </a:t>
            </a:r>
            <a:r>
              <a:rPr lang="cs-CZ" dirty="0"/>
              <a:t>pojetí a rozšíření zápisu nakladatelských údajů (v MARC 21 přechod z pole 260 na 264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značně </a:t>
            </a:r>
            <a:r>
              <a:rPr lang="cs-CZ" dirty="0"/>
              <a:t>se rozšiřuje použití </a:t>
            </a:r>
            <a:r>
              <a:rPr lang="cs-CZ" dirty="0" smtClean="0"/>
              <a:t>autorizovaných </a:t>
            </a:r>
            <a:r>
              <a:rPr lang="cs-CZ" dirty="0"/>
              <a:t>selekčních </a:t>
            </a:r>
            <a:r>
              <a:rPr lang="cs-CZ" dirty="0" smtClean="0"/>
              <a:t>údajů (unifikovaných názvů)</a:t>
            </a:r>
            <a:endParaRPr lang="cs-CZ" dirty="0"/>
          </a:p>
          <a:p>
            <a:r>
              <a:rPr lang="cs-CZ" dirty="0" smtClean="0"/>
              <a:t>změny </a:t>
            </a:r>
            <a:r>
              <a:rPr lang="cs-CZ" dirty="0"/>
              <a:t>v tvorbě autorizované formy jména, ať již osobního jména, tak korporace či názvů anonymních </a:t>
            </a:r>
            <a:r>
              <a:rPr lang="cs-CZ" dirty="0" smtClean="0"/>
              <a:t>děl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3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4339" name="Zástupný symbol pro obsah 9"/>
          <p:cNvSpPr>
            <a:spLocks noGrp="1"/>
          </p:cNvSpPr>
          <p:nvPr>
            <p:ph sz="half" idx="2"/>
          </p:nvPr>
        </p:nvSpPr>
        <p:spPr>
          <a:xfrm>
            <a:off x="0" y="0"/>
            <a:ext cx="4248150" cy="6858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altLang="cs-CZ" sz="1400" dirty="0" smtClean="0"/>
              <a:t>LDR    	-----nam-a22------a-4500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001    	nkp024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003    	CZ-</a:t>
            </a:r>
            <a:r>
              <a:rPr lang="cs-CZ" altLang="cs-CZ" sz="1400" dirty="0" err="1" smtClean="0"/>
              <a:t>PrNK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005    	20040101072315.0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007    	ta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008    	031106s2002----</a:t>
            </a:r>
            <a:r>
              <a:rPr lang="cs-CZ" altLang="cs-CZ" sz="1400" dirty="0" err="1" smtClean="0"/>
              <a:t>xr</a:t>
            </a:r>
            <a:r>
              <a:rPr lang="cs-CZ" altLang="cs-CZ" sz="1400" dirty="0" smtClean="0"/>
              <a:t>-----g------000-p-cze--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020    	|a 80-7309-057-0 (brož.)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040    	|a ABA001 |b </a:t>
            </a:r>
            <a:r>
              <a:rPr lang="cs-CZ" altLang="cs-CZ" sz="1400" dirty="0" err="1" smtClean="0"/>
              <a:t>cze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1001    	|a Seifert, Jaroslav, |d 1901-1986|4 aut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24510    	|a Jablko z klína ; |b Ruce Venušiny ; Jaro, 	sbohem / |c Jaroslav Seifert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250    	|a 1. vyd.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260    	|a Praha : |b Levné knihy </a:t>
            </a:r>
            <a:r>
              <a:rPr lang="cs-CZ" altLang="cs-CZ" sz="1400" dirty="0" err="1" smtClean="0"/>
              <a:t>KMa</a:t>
            </a:r>
            <a:r>
              <a:rPr lang="cs-CZ" altLang="cs-CZ" sz="1400" dirty="0" smtClean="0"/>
              <a:t>, |c 2002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300    	|a 216 s. ; |c 17 cm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4901    	|a Edice českých autorů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600 17    	|a Seifert, Jaroslav, |d 1901-1986|2 </a:t>
            </a:r>
            <a:r>
              <a:rPr lang="cs-CZ" altLang="cs-CZ" sz="1400" dirty="0" err="1" smtClean="0"/>
              <a:t>czenas</a:t>
            </a:r>
            <a:endParaRPr lang="cs-CZ" altLang="cs-CZ" sz="1400" dirty="0" smtClean="0"/>
          </a:p>
          <a:p>
            <a:pPr>
              <a:buFont typeface="Arial" charset="0"/>
              <a:buNone/>
            </a:pPr>
            <a:r>
              <a:rPr lang="cs-CZ" altLang="cs-CZ" sz="1400" dirty="0" smtClean="0"/>
              <a:t> 655 7    	|a česká poezie  |2 </a:t>
            </a:r>
            <a:r>
              <a:rPr lang="cs-CZ" altLang="cs-CZ" sz="1400" dirty="0" err="1" smtClean="0"/>
              <a:t>czenas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655 7    	|a výbory |2 </a:t>
            </a:r>
            <a:r>
              <a:rPr lang="cs-CZ" altLang="cs-CZ" sz="1400" dirty="0" err="1" smtClean="0"/>
              <a:t>czenas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74002    	|a Ruce Venušiny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74002    	|a Jaro, sbohem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830 0      	 |a Edice českých autorů (Levné knihy </a:t>
            </a:r>
            <a:r>
              <a:rPr lang="cs-CZ" altLang="cs-CZ" sz="1400" dirty="0" err="1" smtClean="0"/>
              <a:t>KMa</a:t>
            </a:r>
            <a:r>
              <a:rPr lang="cs-CZ" altLang="cs-CZ" sz="1400" dirty="0" smtClean="0"/>
              <a:t>)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572000" y="0"/>
            <a:ext cx="4572000" cy="70564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LDR    	-----</a:t>
            </a:r>
            <a:r>
              <a:rPr lang="cs-CZ" sz="1400" dirty="0" err="1"/>
              <a:t>nam</a:t>
            </a:r>
            <a:r>
              <a:rPr lang="cs-CZ" sz="1400" dirty="0"/>
              <a:t>-a22-</a:t>
            </a:r>
            <a:r>
              <a:rPr lang="cs-CZ" sz="1400" dirty="0" smtClean="0"/>
              <a:t>-----a-4500 </a:t>
            </a:r>
            <a:endParaRPr lang="cs-CZ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001    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003    	CZ-</a:t>
            </a:r>
            <a:r>
              <a:rPr lang="cs-CZ" sz="1400" dirty="0" err="1"/>
              <a:t>PrNK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005   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007   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008    	020904s2002----</a:t>
            </a:r>
            <a:r>
              <a:rPr lang="cs-CZ" sz="1400" dirty="0" err="1"/>
              <a:t>xr</a:t>
            </a:r>
            <a:r>
              <a:rPr lang="cs-CZ" sz="1400" dirty="0"/>
              <a:t>-----g------000-p-</a:t>
            </a:r>
            <a:r>
              <a:rPr lang="cs-CZ" sz="1400" dirty="0" err="1"/>
              <a:t>cze</a:t>
            </a:r>
            <a:r>
              <a:rPr lang="cs-CZ" sz="1400" dirty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015    	|a cnb001123733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020    	|a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035    	|a (</a:t>
            </a:r>
            <a:r>
              <a:rPr lang="cs-CZ" sz="1400" u="heavy" dirty="0" err="1">
                <a:uFill>
                  <a:solidFill>
                    <a:srgbClr val="FFC000"/>
                  </a:solidFill>
                </a:uFill>
              </a:rPr>
              <a:t>OCoLC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040    	|a ABA001 |b </a:t>
            </a:r>
            <a:r>
              <a:rPr lang="cs-CZ" sz="1400" dirty="0" err="1"/>
              <a:t>cze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1001 </a:t>
            </a:r>
            <a:r>
              <a:rPr lang="cs-CZ" sz="1400" dirty="0"/>
              <a:t>   	|a Seifert, Jaroslav, |d 1901-1986 |7 </a:t>
            </a:r>
            <a:r>
              <a:rPr lang="cs-CZ" sz="1400" dirty="0" smtClean="0"/>
              <a:t>	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jk01110657 |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4</a:t>
            </a:r>
            <a:r>
              <a:rPr lang="cs-CZ" sz="1400" dirty="0"/>
              <a:t> aut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24510    	|a Jablko z klína ; |b Ruce Venušiny ; Jaro, </a:t>
            </a:r>
            <a:r>
              <a:rPr lang="cs-CZ" sz="1400" dirty="0" smtClean="0"/>
              <a:t>	sbohem </a:t>
            </a:r>
            <a:r>
              <a:rPr lang="cs-CZ" sz="1400" dirty="0"/>
              <a:t>/ |c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250    	|a 1. </a:t>
            </a:r>
            <a:r>
              <a:rPr lang="cs-CZ" sz="1400" dirty="0" err="1"/>
              <a:t>vyd</a:t>
            </a:r>
            <a:r>
              <a:rPr lang="cs-CZ" sz="1400" dirty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260    	|a Praha : |b Levné knihy </a:t>
            </a:r>
            <a:r>
              <a:rPr lang="cs-CZ" sz="1400" dirty="0" err="1"/>
              <a:t>KMa</a:t>
            </a:r>
            <a:r>
              <a:rPr lang="cs-CZ" sz="1400" dirty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300    	|a 216 s.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4901    	|a Edice českých autorů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655 7    	|a česká poezie |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7 fd133958 </a:t>
            </a:r>
            <a:r>
              <a:rPr lang="cs-CZ" sz="1400" dirty="0"/>
              <a:t>|2 </a:t>
            </a:r>
            <a:r>
              <a:rPr lang="cs-CZ" sz="1400" dirty="0" err="1"/>
              <a:t>czenas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655 7    	|a výbory |7 f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d133853 </a:t>
            </a:r>
            <a:r>
              <a:rPr lang="cs-CZ" sz="1400" dirty="0"/>
              <a:t>|2 </a:t>
            </a:r>
            <a:r>
              <a:rPr lang="cs-CZ" sz="1400" dirty="0" err="1"/>
              <a:t>czenas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70012    	|a Seifert, Jaroslav, |d 1901-1986. |t Ruce 	Venušiny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70012    	|a Seifert, Jaroslav, |d 1901-1986. |t Jaro, 	sbohem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830 0    	|a Edice českých autorů (Levné knihy </a:t>
            </a:r>
            <a:r>
              <a:rPr lang="cs-CZ" sz="1400" dirty="0" err="1"/>
              <a:t>KMa</a:t>
            </a:r>
            <a:r>
              <a:rPr lang="cs-CZ" sz="1400" dirty="0"/>
              <a:t>)</a:t>
            </a:r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4572000" y="188913"/>
            <a:ext cx="0" cy="6669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7410" name="Zástupný symbol pro text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323850" y="0"/>
            <a:ext cx="4248150" cy="6858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LDR    	-----</a:t>
            </a:r>
            <a:r>
              <a:rPr lang="cs-CZ" sz="1400" dirty="0" err="1" smtClean="0"/>
              <a:t>nam</a:t>
            </a:r>
            <a:r>
              <a:rPr lang="cs-CZ" sz="1400" dirty="0" smtClean="0"/>
              <a:t>-a22------a-4500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001    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003    	CZ-</a:t>
            </a:r>
            <a:r>
              <a:rPr lang="cs-CZ" sz="1400" dirty="0" err="1" smtClean="0"/>
              <a:t>PrNK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005   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007   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008    	020904s2002----</a:t>
            </a:r>
            <a:r>
              <a:rPr lang="cs-CZ" sz="1400" dirty="0" err="1" smtClean="0"/>
              <a:t>xr</a:t>
            </a:r>
            <a:r>
              <a:rPr lang="cs-CZ" sz="1400" dirty="0" smtClean="0"/>
              <a:t>-----g------000-p-</a:t>
            </a:r>
            <a:r>
              <a:rPr lang="cs-CZ" sz="1400" dirty="0" err="1" smtClean="0"/>
              <a:t>cze</a:t>
            </a:r>
            <a:r>
              <a:rPr lang="cs-CZ" sz="1400" dirty="0" smtClean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015    	|a cnb001123733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020    	|a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035    	|a (</a:t>
            </a:r>
            <a:r>
              <a:rPr lang="cs-CZ" sz="1400" u="heavy" dirty="0" err="1" smtClean="0">
                <a:uFill>
                  <a:solidFill>
                    <a:srgbClr val="FFC000"/>
                  </a:solidFill>
                </a:uFill>
              </a:rPr>
              <a:t>OCoLC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040    	|a ABA001 |b </a:t>
            </a:r>
            <a:r>
              <a:rPr lang="cs-CZ" sz="1400" dirty="0" err="1" smtClean="0"/>
              <a:t>cze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1001    	|a Seifert, Jaroslav, |d 1901-1986 |7 	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jk01110657 |4</a:t>
            </a:r>
            <a:r>
              <a:rPr lang="cs-CZ" sz="1400" dirty="0" smtClean="0"/>
              <a:t> aut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24510    	|a Jablko z klína ; |b Ruce Venušiny ; Jaro, 	sbohem / |c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250    	|a 1. </a:t>
            </a:r>
            <a:r>
              <a:rPr lang="cs-CZ" sz="1400" dirty="0" err="1" smtClean="0"/>
              <a:t>vyd</a:t>
            </a:r>
            <a:r>
              <a:rPr lang="cs-CZ" sz="1400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260    	|a Praha : |b Levné knihy </a:t>
            </a:r>
            <a:r>
              <a:rPr lang="cs-CZ" sz="1400" dirty="0" err="1" smtClean="0"/>
              <a:t>KMa</a:t>
            </a:r>
            <a:r>
              <a:rPr lang="cs-CZ" sz="1400" dirty="0" smtClean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300    	|a 216 s.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4901    	|a Edice českých autorů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655 7    	|a česká poezie |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 fd133958 </a:t>
            </a:r>
            <a:r>
              <a:rPr lang="cs-CZ" sz="1400" dirty="0" smtClean="0"/>
              <a:t>|2 </a:t>
            </a:r>
            <a:r>
              <a:rPr lang="cs-CZ" sz="1400" dirty="0" err="1" smtClean="0"/>
              <a:t>czenas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655 7    	|a výbory |7 f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d133853 </a:t>
            </a:r>
            <a:r>
              <a:rPr lang="cs-CZ" sz="1400" dirty="0" smtClean="0"/>
              <a:t>|2 </a:t>
            </a:r>
            <a:r>
              <a:rPr lang="cs-CZ" sz="1400" dirty="0" err="1" smtClean="0"/>
              <a:t>czenas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70012    	|a Seifert, Jaroslav, |d 1901-1986. |t Ruce 	Venušiny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70012    	|a Seifert, Jaroslav, |d 1901-1986. |t Jaro, 	sbohem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830 0    	|a Edice českých autorů (Levné knihy </a:t>
            </a:r>
            <a:r>
              <a:rPr lang="cs-CZ" sz="1400" dirty="0" err="1" smtClean="0"/>
              <a:t>KMa</a:t>
            </a:r>
            <a:r>
              <a:rPr lang="cs-CZ" sz="14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400" dirty="0"/>
          </a:p>
        </p:txBody>
      </p:sp>
      <p:sp>
        <p:nvSpPr>
          <p:cNvPr id="17412" name="Zástupný symbol pro text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499992" y="0"/>
            <a:ext cx="4644008" cy="70564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LDR		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-----</a:t>
            </a:r>
            <a:r>
              <a:rPr lang="cs-CZ" sz="1400" u="heavy" dirty="0" err="1">
                <a:uFill>
                  <a:solidFill>
                    <a:srgbClr val="FFC000"/>
                  </a:solidFill>
                </a:uFill>
              </a:rPr>
              <a:t>nam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-a22------i-4500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001   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003   	CZ-</a:t>
            </a:r>
            <a:r>
              <a:rPr lang="cs-CZ" sz="1300" dirty="0" err="1"/>
              <a:t>PrSKC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005  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007 </a:t>
            </a:r>
            <a:r>
              <a:rPr lang="cs-CZ" sz="1300" dirty="0" smtClean="0"/>
              <a:t> </a:t>
            </a:r>
            <a:r>
              <a:rPr lang="cs-CZ" sz="1300" dirty="0"/>
              <a:t>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008</a:t>
            </a:r>
            <a:r>
              <a:rPr lang="cs-CZ" sz="1300" dirty="0"/>
              <a:t>   	020904s2002----</a:t>
            </a:r>
            <a:r>
              <a:rPr lang="cs-CZ" sz="1300" dirty="0" err="1"/>
              <a:t>xr</a:t>
            </a:r>
            <a:r>
              <a:rPr lang="cs-CZ" sz="1300" dirty="0"/>
              <a:t>-----g------000-p-</a:t>
            </a:r>
            <a:r>
              <a:rPr lang="cs-CZ" sz="1300" dirty="0" err="1"/>
              <a:t>cze</a:t>
            </a:r>
            <a:r>
              <a:rPr lang="cs-CZ" sz="1300" dirty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015 </a:t>
            </a:r>
            <a:r>
              <a:rPr lang="cs-CZ" sz="1300" dirty="0"/>
              <a:t>   </a:t>
            </a:r>
            <a:r>
              <a:rPr lang="cs-CZ" sz="1300" dirty="0" smtClean="0"/>
              <a:t>|</a:t>
            </a:r>
            <a:r>
              <a:rPr lang="cs-CZ" sz="1300" dirty="0"/>
              <a:t>a cnb001123733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020    </a:t>
            </a:r>
            <a:r>
              <a:rPr lang="cs-CZ" sz="1300" dirty="0" smtClean="0"/>
              <a:t>|</a:t>
            </a:r>
            <a:r>
              <a:rPr lang="cs-CZ" sz="1300" dirty="0"/>
              <a:t>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035    </a:t>
            </a:r>
            <a:r>
              <a:rPr lang="cs-CZ" sz="1300" dirty="0" smtClean="0"/>
              <a:t>|</a:t>
            </a:r>
            <a:r>
              <a:rPr lang="cs-CZ" sz="1300" dirty="0"/>
              <a:t>a (</a:t>
            </a:r>
            <a:r>
              <a:rPr lang="cs-CZ" sz="1300" dirty="0" err="1"/>
              <a:t>OCoLC</a:t>
            </a:r>
            <a:r>
              <a:rPr lang="cs-CZ" sz="1300" dirty="0"/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040    </a:t>
            </a:r>
            <a:r>
              <a:rPr lang="cs-CZ" sz="1300" dirty="0" smtClean="0"/>
              <a:t>  |</a:t>
            </a:r>
            <a:r>
              <a:rPr lang="cs-CZ" sz="1300" dirty="0"/>
              <a:t>a ABA001 |b </a:t>
            </a:r>
            <a:r>
              <a:rPr lang="cs-CZ" sz="1300" dirty="0" err="1"/>
              <a:t>cze</a:t>
            </a:r>
            <a:r>
              <a:rPr lang="cs-CZ" sz="1300" dirty="0"/>
              <a:t>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e </a:t>
            </a:r>
            <a:r>
              <a:rPr lang="cs-CZ" sz="1300" u="heavy" dirty="0" err="1" smtClean="0">
                <a:uFill>
                  <a:solidFill>
                    <a:srgbClr val="FFC000"/>
                  </a:solidFill>
                </a:uFill>
              </a:rPr>
              <a:t>rda</a:t>
            </a:r>
            <a:endParaRPr lang="cs-CZ" sz="1300" u="heavy" dirty="0" smtClean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100 1  |a Seifert, Jaroslav, |d 1901-1986 |7 jk01110657 |e 	autor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245 10|a </a:t>
            </a:r>
            <a:r>
              <a:rPr lang="cs-CZ" sz="1300" dirty="0"/>
              <a:t>Jablko z klína ; |b Ruce Venušiny ; Jaro, </a:t>
            </a:r>
            <a:r>
              <a:rPr lang="cs-CZ" sz="1300" dirty="0" smtClean="0"/>
              <a:t> sbohem </a:t>
            </a:r>
            <a:r>
              <a:rPr lang="cs-CZ" sz="1300" dirty="0"/>
              <a:t>/ </a:t>
            </a:r>
            <a:r>
              <a:rPr lang="cs-CZ" sz="1300" dirty="0" smtClean="0"/>
              <a:t>|</a:t>
            </a:r>
            <a:r>
              <a:rPr lang="cs-CZ" sz="1300" dirty="0"/>
              <a:t>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250    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 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První vydání v nakladatelství Levné knihy </a:t>
            </a:r>
            <a:r>
              <a:rPr lang="cs-CZ" sz="1300" u="heavy" dirty="0" err="1" smtClean="0">
                <a:uFill>
                  <a:solidFill>
                    <a:srgbClr val="FFC000"/>
                  </a:solidFill>
                </a:uFill>
              </a:rPr>
              <a:t>KMa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264  </a:t>
            </a:r>
            <a:r>
              <a:rPr lang="cs-CZ" sz="1300" dirty="0" smtClean="0"/>
              <a:t>_1|a </a:t>
            </a:r>
            <a:r>
              <a:rPr lang="cs-CZ" sz="1300" dirty="0"/>
              <a:t>Praha : |b Levné knihy </a:t>
            </a:r>
            <a:r>
              <a:rPr lang="cs-CZ" sz="1300" dirty="0" err="1"/>
              <a:t>KMa</a:t>
            </a:r>
            <a:r>
              <a:rPr lang="cs-CZ" sz="1300" dirty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300    </a:t>
            </a:r>
            <a:r>
              <a:rPr lang="cs-CZ" sz="1300" dirty="0" smtClean="0"/>
              <a:t>|</a:t>
            </a:r>
            <a:r>
              <a:rPr lang="cs-CZ" sz="1300" dirty="0"/>
              <a:t>a 216 stran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336 __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text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rdacontent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337 __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bez média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rdamedia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338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_   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svazek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rdacarrier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490 1</a:t>
            </a:r>
            <a:r>
              <a:rPr lang="cs-CZ" sz="1300" dirty="0" smtClean="0"/>
              <a:t>_|</a:t>
            </a:r>
            <a:r>
              <a:rPr lang="cs-CZ" sz="1300" dirty="0"/>
              <a:t>a </a:t>
            </a:r>
            <a:r>
              <a:rPr lang="cs-CZ" sz="1300" dirty="0" smtClean="0"/>
              <a:t>Edice </a:t>
            </a:r>
            <a:r>
              <a:rPr lang="cs-CZ" sz="1300" dirty="0"/>
              <a:t>českých autorů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655 7    </a:t>
            </a:r>
            <a:r>
              <a:rPr lang="cs-CZ" sz="1300" dirty="0" smtClean="0"/>
              <a:t>|</a:t>
            </a:r>
            <a:r>
              <a:rPr lang="cs-CZ" sz="1300" dirty="0"/>
              <a:t>a česká poezie |7 fd133958 |2 </a:t>
            </a:r>
            <a:r>
              <a:rPr lang="cs-CZ" sz="1300" dirty="0" err="1"/>
              <a:t>czenas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655 7    </a:t>
            </a:r>
            <a:r>
              <a:rPr lang="cs-CZ" sz="1300" dirty="0" smtClean="0"/>
              <a:t>|</a:t>
            </a:r>
            <a:r>
              <a:rPr lang="cs-CZ" sz="1300" dirty="0"/>
              <a:t>a výbory |7 fd133853 |2 </a:t>
            </a:r>
            <a:r>
              <a:rPr lang="cs-CZ" sz="1300" dirty="0" err="1"/>
              <a:t>czenas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700 </a:t>
            </a:r>
            <a:r>
              <a:rPr lang="cs-CZ" sz="1300" dirty="0"/>
              <a:t>12  </a:t>
            </a:r>
            <a:r>
              <a:rPr lang="cs-CZ" sz="1300" dirty="0" smtClean="0"/>
              <a:t>|</a:t>
            </a:r>
            <a:r>
              <a:rPr lang="cs-CZ" sz="1300" dirty="0"/>
              <a:t>a Seifert, Jaroslav, |d 1901-1986. |t Jablko </a:t>
            </a:r>
            <a:r>
              <a:rPr lang="cs-CZ" sz="1300" dirty="0" smtClean="0"/>
              <a:t>z</a:t>
            </a:r>
            <a:r>
              <a:rPr lang="cs-CZ" sz="1300" dirty="0"/>
              <a:t> klína |7 </a:t>
            </a:r>
            <a:r>
              <a:rPr lang="cs-CZ" sz="1300" dirty="0" smtClean="0"/>
              <a:t>ab1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700 12 </a:t>
            </a:r>
            <a:r>
              <a:rPr lang="cs-CZ" sz="1300" dirty="0" smtClean="0"/>
              <a:t> |a </a:t>
            </a:r>
            <a:r>
              <a:rPr lang="cs-CZ" sz="1300" dirty="0"/>
              <a:t>Seifert, Jaroslav, |d 1901-1986. |t Ruce </a:t>
            </a:r>
            <a:r>
              <a:rPr lang="cs-CZ" sz="1300" dirty="0" smtClean="0"/>
              <a:t>Venušiny|7 ab2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700 12   </a:t>
            </a:r>
            <a:r>
              <a:rPr lang="cs-CZ" sz="1300" dirty="0" smtClean="0"/>
              <a:t>|</a:t>
            </a:r>
            <a:r>
              <a:rPr lang="cs-CZ" sz="1300" dirty="0"/>
              <a:t>a Seifert, Jaroslav, |d 1901-1986. |t Jaro, </a:t>
            </a:r>
            <a:r>
              <a:rPr lang="cs-CZ" sz="1300" dirty="0" smtClean="0"/>
              <a:t>sbohem </a:t>
            </a:r>
            <a:r>
              <a:rPr lang="cs-CZ" sz="1300" dirty="0"/>
              <a:t>|7 </a:t>
            </a:r>
            <a:r>
              <a:rPr lang="cs-CZ" sz="1300" dirty="0" smtClean="0"/>
              <a:t>ab3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830 0    </a:t>
            </a:r>
            <a:r>
              <a:rPr lang="cs-CZ" sz="1300" dirty="0" smtClean="0"/>
              <a:t> |</a:t>
            </a:r>
            <a:r>
              <a:rPr lang="cs-CZ" sz="1300" dirty="0"/>
              <a:t>a Edice českých autorů (Levné knihy </a:t>
            </a:r>
            <a:r>
              <a:rPr lang="cs-CZ" sz="1300" dirty="0" err="1"/>
              <a:t>KMa</a:t>
            </a:r>
            <a:r>
              <a:rPr lang="cs-CZ" sz="1300" dirty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400" dirty="0"/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4518465" y="188913"/>
            <a:ext cx="0" cy="6669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49999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/>
          <a:lstStyle/>
          <a:p>
            <a:r>
              <a:rPr lang="cs-CZ" dirty="0" smtClean="0"/>
              <a:t>Vše důležité najdete na www Katalogizační politika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http://www.nkp.cz/o-knihovne/odborne-cinnosti/zpracovani-fondu/katalogizacni-politika/standard1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541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348</Words>
  <Application>Microsoft Office PowerPoint</Application>
  <PresentationFormat>Předvádění na obrazovce (4:3)</PresentationFormat>
  <Paragraphs>119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Motiv systému Office</vt:lpstr>
      <vt:lpstr>Motiv sady Office</vt:lpstr>
      <vt:lpstr>1_Motiv sady Office</vt:lpstr>
      <vt:lpstr>RDA? stojí za dveřmi!</vt:lpstr>
      <vt:lpstr>Prezentace aplikace PowerPoint</vt:lpstr>
      <vt:lpstr>Harmonogram</vt:lpstr>
      <vt:lpstr>Prezentace aplikace PowerPoint</vt:lpstr>
      <vt:lpstr>Prezentace aplikace PowerPoint</vt:lpstr>
      <vt:lpstr>Nejvýznamnější změny v popisu oproti AACR2R</vt:lpstr>
      <vt:lpstr>Prezentace aplikace PowerPoint</vt:lpstr>
      <vt:lpstr>Prezentace aplikace PowerPoint</vt:lpstr>
      <vt:lpstr>Vše důležité najdete na www Katalogizační politika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nás čeká v r. 2015? RDA!</dc:title>
  <dc:creator>Svobodová Jaroslava</dc:creator>
  <cp:lastModifiedBy>Svobodová Jaroslava</cp:lastModifiedBy>
  <cp:revision>27</cp:revision>
  <dcterms:created xsi:type="dcterms:W3CDTF">2013-11-25T08:55:39Z</dcterms:created>
  <dcterms:modified xsi:type="dcterms:W3CDTF">2014-06-03T06:52:38Z</dcterms:modified>
</cp:coreProperties>
</file>