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4" r:id="rId10"/>
    <p:sldId id="259" r:id="rId11"/>
    <p:sldId id="265" r:id="rId12"/>
  </p:sldIdLst>
  <p:sldSz cx="9144000" cy="6858000" type="screen4x3"/>
  <p:notesSz cx="6742113" cy="9875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A6B65-DEAE-4AEB-8BFA-14A7AE90713C}" type="datetime1">
              <a:rPr lang="cs-CZ" smtClean="0"/>
              <a:t>25.11.2014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52B9D-593E-4DF9-9292-E540DFBF2F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04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7C8C1-8E48-497D-8FFE-4A7F201085B1}" type="datetime1">
              <a:rPr lang="cs-CZ" smtClean="0"/>
              <a:t>25.11.2014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4688" y="4691063"/>
            <a:ext cx="5392737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9525" y="9380538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E7A97-2E43-4EF5-9CBD-68627E5594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88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13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E96B3E-E59C-401E-8538-C816D3E6F1F4}" type="datetimeFigureOut">
              <a:rPr lang="cs-CZ" smtClean="0"/>
              <a:t>25.11.2014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6102D5-94DA-409D-8DB6-237B50335A0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tmp"/><Relationship Id="rId3" Type="http://schemas.openxmlformats.org/officeDocument/2006/relationships/image" Target="../media/image9.tmp"/><Relationship Id="rId7" Type="http://schemas.openxmlformats.org/officeDocument/2006/relationships/image" Target="../media/image13.gif"/><Relationship Id="rId12" Type="http://schemas.openxmlformats.org/officeDocument/2006/relationships/image" Target="../media/image18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tmp"/><Relationship Id="rId11" Type="http://schemas.openxmlformats.org/officeDocument/2006/relationships/image" Target="../media/image17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Relationship Id="rId14" Type="http://schemas.openxmlformats.org/officeDocument/2006/relationships/image" Target="../media/image20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Discovery</a:t>
            </a:r>
            <a:r>
              <a:rPr lang="cs-CZ" dirty="0" smtClean="0"/>
              <a:t> služby a souborný katalog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Petra Šťastná</a:t>
            </a:r>
          </a:p>
          <a:p>
            <a:r>
              <a:rPr lang="cs-CZ" dirty="0" smtClean="0"/>
              <a:t>Národní knihovna ČR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32656"/>
            <a:ext cx="809625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8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EDS a SKC - statistika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6322068"/>
              </p:ext>
            </p:extLst>
          </p:nvPr>
        </p:nvGraphicFramePr>
        <p:xfrm>
          <a:off x="611560" y="1196752"/>
          <a:ext cx="7272808" cy="5257062"/>
        </p:xfrm>
        <a:graphic>
          <a:graphicData uri="http://schemas.openxmlformats.org/drawingml/2006/table">
            <a:tbl>
              <a:tblPr/>
              <a:tblGrid>
                <a:gridCol w="2529671"/>
                <a:gridCol w="711471"/>
                <a:gridCol w="790523"/>
                <a:gridCol w="632418"/>
                <a:gridCol w="869575"/>
                <a:gridCol w="711471"/>
                <a:gridCol w="1027679"/>
              </a:tblGrid>
              <a:tr h="91810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Database </a:t>
                      </a:r>
                      <a:r>
                        <a:rPr lang="cs-CZ" sz="1100" dirty="0" err="1"/>
                        <a:t>Name</a:t>
                      </a:r>
                      <a:endParaRPr lang="cs-CZ" sz="1100" dirty="0"/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Year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Month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Sessions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Searches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Abstract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 err="1"/>
                        <a:t>Custom</a:t>
                      </a:r>
                      <a:r>
                        <a:rPr lang="cs-CZ" sz="1100" dirty="0"/>
                        <a:t> Link</a:t>
                      </a:r>
                    </a:p>
                  </a:txBody>
                  <a:tcPr marL="13638" marR="13638" marT="6819" marB="681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October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1146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2671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306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/>
                        <a:t>195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September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642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1593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81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August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519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1318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176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102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July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548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1520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201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June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737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1720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220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May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793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1589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244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184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April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1127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2117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202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March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1270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2769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245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203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February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919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2120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259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161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January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957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1952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244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December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817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1559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271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164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November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946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2452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642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147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October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640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1628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163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September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531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1427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264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August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316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866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107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77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July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458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1010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146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June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2537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5994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1330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333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May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415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1008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81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April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502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1341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152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March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380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976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February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262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648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20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January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383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875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December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276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722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November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438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1159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126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October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502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1156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219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61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September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383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1037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136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35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505">
                <a:tc>
                  <a:txBody>
                    <a:bodyPr/>
                    <a:lstStyle/>
                    <a:p>
                      <a:pPr algn="l"/>
                      <a:r>
                        <a:rPr lang="cs-CZ" sz="1100" dirty="0"/>
                        <a:t>Souborný katalog České Republiky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2012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100"/>
                        <a:t>August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447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1297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73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/>
                        <a:t>22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  <a:tr h="57083">
                <a:tc>
                  <a:txBody>
                    <a:bodyPr/>
                    <a:lstStyle/>
                    <a:p>
                      <a:pPr algn="l"/>
                      <a:r>
                        <a:rPr lang="cs-CZ" sz="1100" dirty="0" err="1"/>
                        <a:t>Totals</a:t>
                      </a:r>
                      <a:endParaRPr lang="cs-CZ" sz="1100" dirty="0"/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100" dirty="0"/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100" dirty="0"/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/>
                        <a:t>18891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/>
                        <a:t>44524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/>
                        <a:t>6144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/>
                        <a:t>2706</a:t>
                      </a:r>
                    </a:p>
                  </a:txBody>
                  <a:tcPr marL="13638" marR="13638" marT="6819" marB="68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9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 algn="r">
              <a:buNone/>
            </a:pPr>
            <a:r>
              <a:rPr lang="cs-CZ" dirty="0"/>
              <a:t>p</a:t>
            </a:r>
            <a:r>
              <a:rPr lang="cs-CZ" dirty="0" smtClean="0"/>
              <a:t>etra.stastna@nkp.cz</a:t>
            </a:r>
            <a:endParaRPr lang="cs-CZ" dirty="0"/>
          </a:p>
        </p:txBody>
      </p:sp>
      <p:pic>
        <p:nvPicPr>
          <p:cNvPr id="1026" name="Picture 2" descr="C:\Users\STASTNAP\AppData\Local\Microsoft\Windows\Temporary Internet Files\Content.IE5\0SLUVCP2\MC9003464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701925"/>
            <a:ext cx="1925638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discovery</a:t>
            </a:r>
            <a:r>
              <a:rPr lang="cs-CZ" dirty="0" smtClean="0"/>
              <a:t> služba?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Jednotný přístup ke všem zdrojům knihovny</a:t>
            </a:r>
          </a:p>
          <a:p>
            <a:r>
              <a:rPr lang="cs-CZ" dirty="0" smtClean="0"/>
              <a:t>Jednotné vyhledávací rozhraní</a:t>
            </a:r>
          </a:p>
          <a:p>
            <a:r>
              <a:rPr lang="cs-CZ" dirty="0" smtClean="0"/>
              <a:t>Centrální index</a:t>
            </a:r>
          </a:p>
          <a:p>
            <a:endParaRPr lang="cs-CZ" dirty="0"/>
          </a:p>
          <a:p>
            <a:r>
              <a:rPr lang="cs-CZ" dirty="0" smtClean="0"/>
              <a:t>Příklady:</a:t>
            </a:r>
          </a:p>
          <a:p>
            <a:endParaRPr lang="cs-CZ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5445224"/>
            <a:ext cx="74888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cap="all" dirty="0"/>
              <a:t>COUFALOVÁ</a:t>
            </a:r>
            <a:r>
              <a:rPr lang="cs-CZ" sz="1100" dirty="0"/>
              <a:t>, Jindřiška; </a:t>
            </a:r>
            <a:r>
              <a:rPr lang="cs-CZ" sz="1100" cap="all" dirty="0"/>
              <a:t>KOŠŤÁLOVÁ</a:t>
            </a:r>
            <a:r>
              <a:rPr lang="cs-CZ" sz="1100" dirty="0"/>
              <a:t>, Karolína; </a:t>
            </a:r>
            <a:r>
              <a:rPr lang="cs-CZ" sz="1100" cap="all" dirty="0"/>
              <a:t>ŠŤASTNÁ</a:t>
            </a:r>
            <a:r>
              <a:rPr lang="cs-CZ" sz="1100" dirty="0"/>
              <a:t>, Petra. Zkušenosti služeb Národní knihovny s centrálními indexy a web-</a:t>
            </a:r>
            <a:r>
              <a:rPr lang="cs-CZ" sz="1100" dirty="0" err="1"/>
              <a:t>scale</a:t>
            </a:r>
            <a:r>
              <a:rPr lang="cs-CZ" sz="1100" dirty="0"/>
              <a:t> </a:t>
            </a:r>
            <a:r>
              <a:rPr lang="cs-CZ" sz="1100" dirty="0" err="1"/>
              <a:t>discovery</a:t>
            </a:r>
            <a:r>
              <a:rPr lang="cs-CZ" sz="1100" dirty="0"/>
              <a:t> systémy. </a:t>
            </a:r>
            <a:r>
              <a:rPr lang="cs-CZ" sz="1100" i="1" dirty="0"/>
              <a:t>Knihovna plus</a:t>
            </a:r>
            <a:r>
              <a:rPr lang="cs-CZ" sz="1100" dirty="0"/>
              <a:t> [online]. 2012, č. 1 [cit. 2014-06-02]. Dostupný z WWW: &lt;http://knihovna.nkp.cz/knihovnaplus121/coufal.htm&gt;. ISSN 1801-5948.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1108720" cy="1108720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3645024"/>
            <a:ext cx="2104533" cy="574642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20233"/>
            <a:ext cx="2067397" cy="1068155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024"/>
            <a:ext cx="1371792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(EDS)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886200" cy="3581400"/>
          </a:xfrm>
        </p:spPr>
      </p:pic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/>
              <a:t>Plnotextové databáze</a:t>
            </a:r>
          </a:p>
          <a:p>
            <a:r>
              <a:rPr lang="cs-CZ" dirty="0" smtClean="0"/>
              <a:t>Bibliografické databáze</a:t>
            </a:r>
          </a:p>
          <a:p>
            <a:r>
              <a:rPr lang="cs-CZ" dirty="0" smtClean="0"/>
              <a:t>Katalogy knihoven</a:t>
            </a:r>
          </a:p>
          <a:p>
            <a:r>
              <a:rPr lang="cs-CZ" dirty="0" smtClean="0"/>
              <a:t>Institucionální </a:t>
            </a:r>
            <a:r>
              <a:rPr lang="cs-CZ" dirty="0" err="1" smtClean="0"/>
              <a:t>repozitáře</a:t>
            </a:r>
            <a:endParaRPr lang="cs-CZ" dirty="0" smtClean="0"/>
          </a:p>
          <a:p>
            <a:r>
              <a:rPr lang="cs-CZ" dirty="0" smtClean="0"/>
              <a:t>Předmětové rejstříky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47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Co je v EDS pro NK?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Plnotextové licencované databáze</a:t>
            </a:r>
          </a:p>
          <a:p>
            <a:r>
              <a:rPr lang="cs-CZ" dirty="0" smtClean="0"/>
              <a:t>Bibliografické licencované databáze</a:t>
            </a:r>
          </a:p>
          <a:p>
            <a:r>
              <a:rPr lang="cs-CZ" dirty="0" smtClean="0"/>
              <a:t>Katalog NK ČR – báze NKC</a:t>
            </a:r>
          </a:p>
          <a:p>
            <a:r>
              <a:rPr lang="cs-CZ" dirty="0" smtClean="0"/>
              <a:t>Katalog Slovanské knihovny – báze SLK</a:t>
            </a:r>
          </a:p>
          <a:p>
            <a:r>
              <a:rPr lang="cs-CZ" dirty="0" smtClean="0"/>
              <a:t>Souborný katalog – báze SKC </a:t>
            </a:r>
          </a:p>
          <a:p>
            <a:r>
              <a:rPr lang="cs-CZ" dirty="0" smtClean="0"/>
              <a:t>Digitální knihovna Kramerius</a:t>
            </a:r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0" y="3429000"/>
            <a:ext cx="3067478" cy="581106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01" y="3719553"/>
            <a:ext cx="1590897" cy="238158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163" y="4335988"/>
            <a:ext cx="1600423" cy="228632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89" y="5373216"/>
            <a:ext cx="2033872" cy="502578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00" y="3715379"/>
            <a:ext cx="1571844" cy="20957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" y="2069861"/>
            <a:ext cx="828194" cy="737846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72" y="1987744"/>
            <a:ext cx="756891" cy="756891"/>
          </a:xfrm>
          <a:prstGeom prst="rect">
            <a:avLst/>
          </a:prstGeom>
        </p:spPr>
      </p:pic>
      <p:pic>
        <p:nvPicPr>
          <p:cNvPr id="20" name="Obrázek 19" descr="Výřez obrazovk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5" y="1464385"/>
            <a:ext cx="1505721" cy="325155"/>
          </a:xfrm>
          <a:prstGeom prst="rect">
            <a:avLst/>
          </a:prstGeom>
        </p:spPr>
      </p:pic>
      <p:pic>
        <p:nvPicPr>
          <p:cNvPr id="22" name="Obrázek 21" descr="Výřez obrazovk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93" y="1938643"/>
            <a:ext cx="1574076" cy="342955"/>
          </a:xfrm>
          <a:prstGeom prst="rect">
            <a:avLst/>
          </a:prstGeom>
        </p:spPr>
      </p:pic>
      <p:pic>
        <p:nvPicPr>
          <p:cNvPr id="24" name="Zástupný symbol pro obsah 23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2" y="1455365"/>
            <a:ext cx="1589697" cy="438537"/>
          </a:xfrm>
        </p:spPr>
      </p:pic>
      <p:pic>
        <p:nvPicPr>
          <p:cNvPr id="25" name="Obrázek 24" descr="Výřez obrazovk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09" y="2288365"/>
            <a:ext cx="1485813" cy="341566"/>
          </a:xfrm>
          <a:prstGeom prst="rect">
            <a:avLst/>
          </a:prstGeom>
        </p:spPr>
      </p:pic>
      <p:pic>
        <p:nvPicPr>
          <p:cNvPr id="26" name="Obrázek 25" descr="Výřez obrazovky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69929"/>
            <a:ext cx="1652662" cy="299189"/>
          </a:xfrm>
          <a:prstGeom prst="rect">
            <a:avLst/>
          </a:prstGeom>
        </p:spPr>
      </p:pic>
      <p:pic>
        <p:nvPicPr>
          <p:cNvPr id="27" name="Obrázek 26" descr="Výřez obrazovky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1" y="4335988"/>
            <a:ext cx="1600582" cy="9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EDS a Souborný katalog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2011 – implementace SKC do EDS (zkušební provoz EDS v NK ČR)</a:t>
            </a:r>
          </a:p>
          <a:p>
            <a:r>
              <a:rPr lang="cs-CZ" dirty="0" smtClean="0"/>
              <a:t>2012 – ostrý provoz EDS</a:t>
            </a:r>
          </a:p>
          <a:p>
            <a:r>
              <a:rPr lang="cs-CZ" dirty="0" smtClean="0"/>
              <a:t>Vyhledávací okno na stránkách Souborného katalogu ČR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1580770"/>
            <a:ext cx="4041775" cy="4207635"/>
          </a:xfrm>
        </p:spPr>
      </p:pic>
      <p:sp>
        <p:nvSpPr>
          <p:cNvPr id="3" name="Obdélníkový popisek 2"/>
          <p:cNvSpPr/>
          <p:nvPr/>
        </p:nvSpPr>
        <p:spPr>
          <a:xfrm>
            <a:off x="4716016" y="2708920"/>
            <a:ext cx="720080" cy="936104"/>
          </a:xfrm>
          <a:prstGeom prst="wedgeRectCallout">
            <a:avLst>
              <a:gd name="adj1" fmla="val -184956"/>
              <a:gd name="adj2" fmla="val 8130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vyhledávání (1)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9649"/>
            <a:ext cx="4953783" cy="4873625"/>
          </a:xfrm>
        </p:spPr>
      </p:pic>
      <p:sp>
        <p:nvSpPr>
          <p:cNvPr id="8" name="TextovéPole 7"/>
          <p:cNvSpPr txBox="1"/>
          <p:nvPr/>
        </p:nvSpPr>
        <p:spPr>
          <a:xfrm>
            <a:off x="5820460" y="80767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/>
              <a:t>Životopis Alberta Einsteina</a:t>
            </a:r>
            <a:endParaRPr lang="cs-CZ" sz="16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1835696" y="2357184"/>
            <a:ext cx="2736304" cy="792088"/>
          </a:xfrm>
          <a:prstGeom prst="wedgeRectCallout">
            <a:avLst>
              <a:gd name="adj1" fmla="val 103467"/>
              <a:gd name="adj2" fmla="val -2489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221434" y="224567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 volně dostupného zdroje </a:t>
            </a:r>
            <a:endParaRPr lang="cs-CZ" sz="16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1835696" y="3212976"/>
            <a:ext cx="2736304" cy="1130642"/>
          </a:xfrm>
          <a:prstGeom prst="wedgeRectCallout">
            <a:avLst>
              <a:gd name="adj1" fmla="val 105653"/>
              <a:gd name="adj2" fmla="val 3591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6262900" y="394322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ze SKC</a:t>
            </a:r>
            <a:endParaRPr lang="cs-CZ" sz="1600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1835696" y="4462373"/>
            <a:ext cx="2736304" cy="1774939"/>
          </a:xfrm>
          <a:prstGeom prst="wedgeRectCallout">
            <a:avLst>
              <a:gd name="adj1" fmla="val 104716"/>
              <a:gd name="adj2" fmla="val -1783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324516" y="484269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Záznam z NKC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32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vyhledávání (2)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5502790" cy="4608512"/>
          </a:xfr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047883" cy="4149080"/>
          </a:xfrm>
          <a:prstGeom prst="rect">
            <a:avLst/>
          </a:prstGeom>
        </p:spPr>
      </p:pic>
      <p:sp>
        <p:nvSpPr>
          <p:cNvPr id="22" name="Čárový popisek 2 21"/>
          <p:cNvSpPr/>
          <p:nvPr/>
        </p:nvSpPr>
        <p:spPr>
          <a:xfrm>
            <a:off x="4788024" y="260648"/>
            <a:ext cx="4047883" cy="4149080"/>
          </a:xfrm>
          <a:prstGeom prst="borderCallout2">
            <a:avLst>
              <a:gd name="adj1" fmla="val 65115"/>
              <a:gd name="adj2" fmla="val 135"/>
              <a:gd name="adj3" fmla="val 69481"/>
              <a:gd name="adj4" fmla="val -5100"/>
              <a:gd name="adj5" fmla="val 75283"/>
              <a:gd name="adj6" fmla="val -18163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126500" cy="3429000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>
            <a:off x="5364088" y="836712"/>
            <a:ext cx="432048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Čárový popisek 2 22"/>
          <p:cNvSpPr/>
          <p:nvPr/>
        </p:nvSpPr>
        <p:spPr>
          <a:xfrm>
            <a:off x="4788024" y="3140968"/>
            <a:ext cx="4126500" cy="3429000"/>
          </a:xfrm>
          <a:prstGeom prst="borderCallout2">
            <a:avLst>
              <a:gd name="adj1" fmla="val 42146"/>
              <a:gd name="adj2" fmla="val -389"/>
              <a:gd name="adj3" fmla="val 36109"/>
              <a:gd name="adj4" fmla="val -8305"/>
              <a:gd name="adj5" fmla="val 36526"/>
              <a:gd name="adj6" fmla="val -1635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9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vyhledávání (3)</a:t>
            </a:r>
            <a:endParaRPr lang="cs-CZ" dirty="0"/>
          </a:p>
        </p:txBody>
      </p:sp>
      <p:pic>
        <p:nvPicPr>
          <p:cNvPr id="5" name="Zástupný symbol pro obsah 4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269490" cy="4937125"/>
          </a:xfr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2"/>
          <a:stretch/>
        </p:blipFill>
        <p:spPr>
          <a:xfrm>
            <a:off x="5004048" y="1230838"/>
            <a:ext cx="3477151" cy="4725144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908720"/>
            <a:ext cx="4355977" cy="3120994"/>
          </a:xfrm>
          <a:prstGeom prst="rect">
            <a:avLst/>
          </a:prstGeom>
        </p:spPr>
      </p:pic>
      <p:sp>
        <p:nvSpPr>
          <p:cNvPr id="8" name="Čárový popisek 2 7"/>
          <p:cNvSpPr/>
          <p:nvPr/>
        </p:nvSpPr>
        <p:spPr>
          <a:xfrm>
            <a:off x="4788022" y="908720"/>
            <a:ext cx="4355977" cy="3120994"/>
          </a:xfrm>
          <a:prstGeom prst="borderCallout2">
            <a:avLst>
              <a:gd name="adj1" fmla="val 100564"/>
              <a:gd name="adj2" fmla="val 70778"/>
              <a:gd name="adj3" fmla="val 111344"/>
              <a:gd name="adj4" fmla="val 67256"/>
              <a:gd name="adj5" fmla="val 131019"/>
              <a:gd name="adj6" fmla="val 47833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3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vyhledávání (4)</a:t>
            </a:r>
            <a:endParaRPr lang="cs-CZ" dirty="0"/>
          </a:p>
        </p:txBody>
      </p:sp>
      <p:pic>
        <p:nvPicPr>
          <p:cNvPr id="7" name="Zástupný symbol pro obsah 6" descr="Výřez obrazovky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96752"/>
            <a:ext cx="3245644" cy="4896543"/>
          </a:xfr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3570938" cy="2973617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83560"/>
            <a:ext cx="4781929" cy="3317964"/>
          </a:xfrm>
          <a:prstGeom prst="rect">
            <a:avLst/>
          </a:prstGeom>
        </p:spPr>
      </p:pic>
      <p:sp>
        <p:nvSpPr>
          <p:cNvPr id="3" name="Čárový popisek 2 2"/>
          <p:cNvSpPr/>
          <p:nvPr/>
        </p:nvSpPr>
        <p:spPr>
          <a:xfrm>
            <a:off x="3923928" y="2683560"/>
            <a:ext cx="4896544" cy="3317964"/>
          </a:xfrm>
          <a:prstGeom prst="borderCallout2">
            <a:avLst>
              <a:gd name="adj1" fmla="val -76"/>
              <a:gd name="adj2" fmla="val 82925"/>
              <a:gd name="adj3" fmla="val -16141"/>
              <a:gd name="adj4" fmla="val 75648"/>
              <a:gd name="adj5" fmla="val -25460"/>
              <a:gd name="adj6" fmla="val 63265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18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473</TotalTime>
  <Words>439</Words>
  <Application>Microsoft Office PowerPoint</Application>
  <PresentationFormat>Předvádění na obrazovce (4:3)</PresentationFormat>
  <Paragraphs>248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Původ</vt:lpstr>
      <vt:lpstr>Discovery služby a souborný katalog</vt:lpstr>
      <vt:lpstr>Co je discovery služba?</vt:lpstr>
      <vt:lpstr>EBSCO Discovery Service (EDS)</vt:lpstr>
      <vt:lpstr>Co je v EDS pro NK?</vt:lpstr>
      <vt:lpstr>EDS a Souborný katalog ČR</vt:lpstr>
      <vt:lpstr>Příklady vyhledávání (1)</vt:lpstr>
      <vt:lpstr>Příklady vyhledávání (2)</vt:lpstr>
      <vt:lpstr>Příklady vyhledávání (3)</vt:lpstr>
      <vt:lpstr>Příklady vyhledávání (4)</vt:lpstr>
      <vt:lpstr>EDS a SKC - statistika</vt:lpstr>
      <vt:lpstr>Děkuji za pozornost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služby a souborný katalog</dc:title>
  <dc:creator>Šťastná Petra</dc:creator>
  <cp:lastModifiedBy>Militka Jana</cp:lastModifiedBy>
  <cp:revision>37</cp:revision>
  <cp:lastPrinted>2014-11-24T11:18:24Z</cp:lastPrinted>
  <dcterms:created xsi:type="dcterms:W3CDTF">2014-06-02T10:41:06Z</dcterms:created>
  <dcterms:modified xsi:type="dcterms:W3CDTF">2014-11-25T10:20:22Z</dcterms:modified>
</cp:coreProperties>
</file>