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391" r:id="rId3"/>
    <p:sldId id="392" r:id="rId4"/>
    <p:sldId id="394" r:id="rId5"/>
    <p:sldId id="395" r:id="rId6"/>
    <p:sldId id="396" r:id="rId7"/>
    <p:sldId id="401" r:id="rId8"/>
    <p:sldId id="399" r:id="rId9"/>
    <p:sldId id="397" r:id="rId10"/>
    <p:sldId id="402" r:id="rId11"/>
    <p:sldId id="398" r:id="rId12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86" autoAdjust="0"/>
  </p:normalViewPr>
  <p:slideViewPr>
    <p:cSldViewPr showGuides="1">
      <p:cViewPr varScale="1">
        <p:scale>
          <a:sx n="94" d="100"/>
          <a:sy n="94" d="100"/>
        </p:scale>
        <p:origin x="490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39C2EA-525C-44F5-A347-463F7D28DB74}" type="datetimeFigureOut">
              <a:rPr lang="cs-CZ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E0842D-07E3-4996-8E55-77CC1597AF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525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337D-91E0-44CE-A84B-F8ED0C1A65DE}" type="datetimeFigureOut">
              <a:rPr lang="cs-CZ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12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007C1D-5236-45F0-8E60-20E3EA8E50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5CF90-502E-45AB-9445-A9D16D9D6DC0}" type="datetimeFigureOut">
              <a:rPr lang="cs-CZ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E9D7-A9D8-43FD-901F-2A686176BD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6DC9-CC85-41A7-97BA-742605A6C76C}" type="datetimeFigureOut">
              <a:rPr lang="cs-CZ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5C85-CC41-42FA-8FC6-D66FA155B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EE30-B9EE-46E1-A23E-414C729DEC17}" type="datetimeFigureOut">
              <a:rPr lang="cs-CZ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DA9B-CE13-49CB-A671-E6031D48AD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1EAD-0DF5-4CEF-9125-289DAEA32B8B}" type="datetimeFigureOut">
              <a:rPr lang="cs-CZ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A06D-8937-4CE5-8150-7CD785BBF8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9552-0389-4267-A35E-D2EFEE592030}" type="datetimeFigureOut">
              <a:rPr lang="cs-CZ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5DB2-2FE2-405D-B125-2A533393E0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F2D45-DC5F-4859-BA52-A2FC7F23D7AC}" type="datetimeFigureOut">
              <a:rPr lang="cs-CZ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0822-08D8-4066-A510-4DFD847E9F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0ED1-7511-405E-AA09-AA52583E174D}" type="datetimeFigureOut">
              <a:rPr lang="cs-CZ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1662E-9C81-4E48-B3AC-3F61929391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33BC45-C07A-4944-BEEF-6859385B091E}" type="datetimeFigureOut">
              <a:rPr lang="cs-CZ"/>
              <a:pPr>
                <a:defRPr/>
              </a:pPr>
              <a:t>26.11.2014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F1CCE2D-2433-4F9C-8650-50214D06D2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63270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 smtClean="0"/>
              <a:t>Zuzana Hájková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 smtClean="0"/>
              <a:t>Jihočeská vědecká knihovna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000" dirty="0" smtClean="0"/>
              <a:t> v Českých Budějovicích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err="1" smtClean="0"/>
              <a:t>hajkova</a:t>
            </a:r>
            <a:r>
              <a:rPr lang="cs-CZ" sz="2800" dirty="0" smtClean="0"/>
              <a:t>@</a:t>
            </a:r>
            <a:r>
              <a:rPr lang="cs-CZ" sz="2800" dirty="0" err="1" smtClean="0"/>
              <a:t>cbvk.cz</a:t>
            </a:r>
            <a:endParaRPr lang="cs-CZ" sz="2800" dirty="0" smtClean="0"/>
          </a:p>
        </p:txBody>
      </p:sp>
      <p:sp>
        <p:nvSpPr>
          <p:cNvPr id="3075" name="Nadpis 1"/>
          <p:cNvSpPr>
            <a:spLocks noGrp="1"/>
          </p:cNvSpPr>
          <p:nvPr>
            <p:ph type="ctrTitle"/>
          </p:nvPr>
        </p:nvSpPr>
        <p:spPr>
          <a:xfrm>
            <a:off x="457200" y="1142984"/>
            <a:ext cx="8329642" cy="2143140"/>
          </a:xfrm>
        </p:spPr>
        <p:txBody>
          <a:bodyPr/>
          <a:lstStyle/>
          <a:p>
            <a:r>
              <a:rPr lang="cs-CZ" dirty="0" smtClean="0"/>
              <a:t>Funkce krajských knihoven</a:t>
            </a:r>
            <a:br>
              <a:rPr lang="cs-CZ" dirty="0" smtClean="0"/>
            </a:br>
            <a:r>
              <a:rPr lang="cs-CZ" dirty="0" smtClean="0"/>
              <a:t> při zavádění RDA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58054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400" dirty="0" smtClean="0"/>
              <a:t>Úloha krajských knihoven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57200" y="16764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cs-CZ" dirty="0" smtClean="0"/>
              <a:t>Po 1.4.2015: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respektování a praktické užití nových standardů katalogizace v knihovnách ČR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Rychlé zasílání nových záznamů do SK ČR (protokol OAI-PMH)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Kvalitní záznamy (autor/název) ušetří práci i s rutinními činnostmi při vytváření záznamů (údaj o odpovědnosti, vydavatelské údaje…)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19872" cy="2014550"/>
          </a:xfrm>
        </p:spPr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cs-CZ" sz="2800" dirty="0" smtClean="0"/>
              <a:t>Zuzana Hájková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cs-CZ" sz="2800" dirty="0" smtClean="0"/>
              <a:t>Jihočeská vědecká knihovna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cs-CZ" sz="2800" dirty="0" smtClean="0"/>
              <a:t> v Českých Budějovicích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cs-CZ" sz="2400" dirty="0" err="1" smtClean="0"/>
              <a:t>hajkova</a:t>
            </a:r>
            <a:r>
              <a:rPr lang="cs-CZ" sz="2400" dirty="0" smtClean="0"/>
              <a:t>@</a:t>
            </a:r>
            <a:r>
              <a:rPr lang="cs-CZ" sz="2400" dirty="0" err="1" smtClean="0"/>
              <a:t>cbvk.cz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Závěrem …</a:t>
            </a:r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5805488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400" dirty="0" smtClean="0"/>
              <a:t>RDA se blíží…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57200" y="1676400"/>
            <a:ext cx="7772400" cy="4572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cs-CZ" sz="10000" dirty="0" smtClean="0"/>
              <a:t>2015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sz="100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cs-CZ" sz="3600" dirty="0" smtClean="0"/>
              <a:t> a co krajské knihovny?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cs-CZ" sz="1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400" dirty="0" smtClean="0"/>
              <a:t>2015 - RDA se blíží …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57200" y="16764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cs-CZ" dirty="0" smtClean="0"/>
              <a:t>Zásadní úloha krajských knihoven: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respektování a praktické užití nových standardů katalogizace v knihovnách ČR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Přejímání záznamů při katalogizaci, vyhledávání v katalozích včetně SK ČR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Duplicity v SK ČR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Rychlé zasílání do SK ČR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 smtClean="0"/>
              <a:t>Úloha NK ČR a krajských knihoven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Zavedení pravidel RDA v regionech:</a:t>
            </a:r>
          </a:p>
          <a:p>
            <a:r>
              <a:rPr lang="cs-CZ" sz="2600" b="1" dirty="0" smtClean="0"/>
              <a:t>přechod na formát MARC21</a:t>
            </a:r>
          </a:p>
          <a:p>
            <a:pPr lvl="1"/>
            <a:endParaRPr lang="cs-CZ" sz="2600" dirty="0" smtClean="0"/>
          </a:p>
          <a:p>
            <a:pPr lvl="1"/>
            <a:r>
              <a:rPr lang="cs-CZ" sz="2600" dirty="0" smtClean="0"/>
              <a:t>MARC21 – již od r. 2001, praktické užívání v knihovnách od r. 2004</a:t>
            </a:r>
          </a:p>
          <a:p>
            <a:pPr lvl="1"/>
            <a:r>
              <a:rPr lang="cs-CZ" sz="2600" dirty="0" smtClean="0"/>
              <a:t>X mezinárodní podpora UNIMARC</a:t>
            </a:r>
          </a:p>
          <a:p>
            <a:pPr lvl="1"/>
            <a:r>
              <a:rPr lang="cs-CZ" sz="2600" dirty="0" smtClean="0"/>
              <a:t>Podpora MK ČR přechodu knihoven na nový formát v rámci VISK3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 smtClean="0"/>
              <a:t>Úloha NK ČR a krajských knihoven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Zavedení pravidel RDA v regionech</a:t>
            </a:r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sz="2600" dirty="0" smtClean="0"/>
              <a:t> RDA v krajské knihovně – praktické užití</a:t>
            </a:r>
          </a:p>
          <a:p>
            <a:pPr lvl="1"/>
            <a:endParaRPr lang="cs-CZ" sz="2600" dirty="0" smtClean="0"/>
          </a:p>
          <a:p>
            <a:pPr lvl="1"/>
            <a:r>
              <a:rPr lang="cs-CZ" sz="2600" dirty="0" smtClean="0"/>
              <a:t> RDA v síti knihoven regionu – vzdělávací akce</a:t>
            </a:r>
          </a:p>
          <a:p>
            <a:pPr lvl="2"/>
            <a:r>
              <a:rPr lang="cs-CZ" sz="2600" dirty="0" smtClean="0"/>
              <a:t>Úvodní seminář - 2014</a:t>
            </a:r>
          </a:p>
          <a:p>
            <a:pPr lvl="2"/>
            <a:r>
              <a:rPr lang="cs-CZ" sz="2600" dirty="0" smtClean="0"/>
              <a:t>Podrobná školení pravidel RDA - 2015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 smtClean="0"/>
              <a:t>Úloha NK ČR a krajských knihoven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endParaRPr lang="cs-CZ" sz="2600" dirty="0" smtClean="0"/>
          </a:p>
          <a:p>
            <a:pPr lvl="2"/>
            <a:r>
              <a:rPr lang="cs-CZ" sz="2600" b="1" dirty="0" smtClean="0"/>
              <a:t>Úvodní seminář – 2014</a:t>
            </a:r>
          </a:p>
          <a:p>
            <a:pPr lvl="2">
              <a:buNone/>
            </a:pPr>
            <a:endParaRPr lang="cs-CZ" sz="2600" dirty="0" smtClean="0"/>
          </a:p>
          <a:p>
            <a:pPr lvl="2">
              <a:buNone/>
            </a:pPr>
            <a:r>
              <a:rPr lang="cs-CZ" sz="2600" dirty="0" smtClean="0"/>
              <a:t>- Základní informace o přípravě RDA, základní rozdíly AACR2R x RDA</a:t>
            </a:r>
          </a:p>
          <a:p>
            <a:pPr lvl="2">
              <a:buFontTx/>
              <a:buChar char="-"/>
            </a:pPr>
            <a:r>
              <a:rPr lang="cs-CZ" sz="2600" dirty="0" smtClean="0"/>
              <a:t>Materiály NK ČR, informace z jednání skupiny pro jmenné zpracování</a:t>
            </a:r>
          </a:p>
          <a:p>
            <a:pPr lvl="2">
              <a:buFontTx/>
              <a:buChar char="-"/>
            </a:pPr>
            <a:r>
              <a:rPr lang="cs-CZ" sz="2600" dirty="0" smtClean="0"/>
              <a:t>Změny při tvorbě autorit, především jmenných</a:t>
            </a:r>
          </a:p>
          <a:p>
            <a:pPr lvl="2">
              <a:buNone/>
            </a:pPr>
            <a:r>
              <a:rPr lang="cs-CZ" sz="2600" dirty="0" smtClean="0"/>
              <a:t>- Užití unifikovaných názvů – autor/název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seminář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Určen pro městské, specializované, VŠ knihovny</a:t>
            </a:r>
          </a:p>
          <a:p>
            <a:r>
              <a:rPr lang="cs-CZ" dirty="0" smtClean="0"/>
              <a:t>Účast ca 50 osob</a:t>
            </a:r>
          </a:p>
          <a:p>
            <a:r>
              <a:rPr lang="cs-CZ" dirty="0" smtClean="0"/>
              <a:t>Program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27444" y="2928934"/>
            <a:ext cx="4121155" cy="309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0810" t="21128" r="18651" b="6591"/>
          <a:stretch>
            <a:fillRect/>
          </a:stretch>
        </p:blipFill>
        <p:spPr bwMode="auto">
          <a:xfrm>
            <a:off x="1928794" y="642918"/>
            <a:ext cx="5627116" cy="57150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 smtClean="0"/>
              <a:t>Úloha NK ČR a krajských knihoven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sz="2600" dirty="0" smtClean="0"/>
              <a:t>RDA v síti knihoven regionu – vzdělávací akce</a:t>
            </a:r>
          </a:p>
          <a:p>
            <a:pPr lvl="2"/>
            <a:r>
              <a:rPr lang="cs-CZ" sz="2600" dirty="0" smtClean="0"/>
              <a:t>Podrobná školení pravidel RDA – 2015</a:t>
            </a:r>
          </a:p>
          <a:p>
            <a:pPr lvl="2"/>
            <a:endParaRPr lang="cs-CZ" sz="2600" dirty="0" smtClean="0"/>
          </a:p>
          <a:p>
            <a:pPr lvl="2">
              <a:buNone/>
            </a:pPr>
            <a:r>
              <a:rPr lang="cs-CZ" sz="2600" dirty="0" smtClean="0"/>
              <a:t>První čtvrtletí 2015, informace, materiály ze školení školitelů NK ČR (leden 2015)</a:t>
            </a:r>
          </a:p>
          <a:p>
            <a:pPr lvl="2">
              <a:buNone/>
            </a:pPr>
            <a:r>
              <a:rPr lang="cs-CZ" sz="2600" dirty="0" smtClean="0"/>
              <a:t>Určeno pro celou síť knihoven – (veřejné profesionální knihovny, specializované, knihovny VŠ)</a:t>
            </a:r>
          </a:p>
          <a:p>
            <a:pPr lvl="2">
              <a:buNone/>
            </a:pPr>
            <a:endParaRPr lang="cs-CZ" sz="2600" dirty="0" smtClean="0"/>
          </a:p>
          <a:p>
            <a:pPr lvl="2">
              <a:buNone/>
            </a:pPr>
            <a:endParaRPr lang="cs-CZ" sz="2600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2431</TotalTime>
  <Words>325</Words>
  <Application>Microsoft Office PowerPoint</Application>
  <PresentationFormat>Předvádění na obrazovce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 2</vt:lpstr>
      <vt:lpstr>Jmění</vt:lpstr>
      <vt:lpstr>Funkce krajských knihoven  při zavádění RDA</vt:lpstr>
      <vt:lpstr>RDA se blíží…</vt:lpstr>
      <vt:lpstr>2015 - RDA se blíží …</vt:lpstr>
      <vt:lpstr>Úloha NK ČR a krajských knihoven</vt:lpstr>
      <vt:lpstr>Úloha NK ČR a krajských knihoven</vt:lpstr>
      <vt:lpstr>Úloha NK ČR a krajských knihoven</vt:lpstr>
      <vt:lpstr>Úvodní seminář</vt:lpstr>
      <vt:lpstr>Prezentace aplikace PowerPoint</vt:lpstr>
      <vt:lpstr>Úloha NK ČR a krajských knihoven</vt:lpstr>
      <vt:lpstr>Úloha krajských knihoven</vt:lpstr>
      <vt:lpstr>Závěrem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hajkova</dc:creator>
  <cp:lastModifiedBy>Svobodová Eva</cp:lastModifiedBy>
  <cp:revision>283</cp:revision>
  <dcterms:created xsi:type="dcterms:W3CDTF">2011-10-31T10:50:41Z</dcterms:created>
  <dcterms:modified xsi:type="dcterms:W3CDTF">2014-11-26T19:04:45Z</dcterms:modified>
</cp:coreProperties>
</file>