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5"/>
  </p:handoutMasterIdLst>
  <p:sldIdLst>
    <p:sldId id="256" r:id="rId2"/>
    <p:sldId id="285" r:id="rId3"/>
    <p:sldId id="286" r:id="rId4"/>
    <p:sldId id="287" r:id="rId5"/>
    <p:sldId id="281" r:id="rId6"/>
    <p:sldId id="268" r:id="rId7"/>
    <p:sldId id="269" r:id="rId8"/>
    <p:sldId id="259" r:id="rId9"/>
    <p:sldId id="258" r:id="rId10"/>
    <p:sldId id="295" r:id="rId11"/>
    <p:sldId id="260" r:id="rId12"/>
    <p:sldId id="261" r:id="rId13"/>
    <p:sldId id="278" r:id="rId14"/>
    <p:sldId id="282" r:id="rId15"/>
    <p:sldId id="289" r:id="rId16"/>
    <p:sldId id="284" r:id="rId17"/>
    <p:sldId id="270" r:id="rId18"/>
    <p:sldId id="271" r:id="rId19"/>
    <p:sldId id="273" r:id="rId20"/>
    <p:sldId id="263" r:id="rId21"/>
    <p:sldId id="264" r:id="rId22"/>
    <p:sldId id="275" r:id="rId23"/>
    <p:sldId id="277" r:id="rId24"/>
    <p:sldId id="290" r:id="rId25"/>
    <p:sldId id="279" r:id="rId26"/>
    <p:sldId id="280" r:id="rId27"/>
    <p:sldId id="266" r:id="rId28"/>
    <p:sldId id="276" r:id="rId29"/>
    <p:sldId id="294" r:id="rId30"/>
    <p:sldId id="291" r:id="rId31"/>
    <p:sldId id="292" r:id="rId32"/>
    <p:sldId id="293" r:id="rId33"/>
    <p:sldId id="267" r:id="rId34"/>
  </p:sldIdLst>
  <p:sldSz cx="9144000" cy="6858000" type="screen4x3"/>
  <p:notesSz cx="6669088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987" autoAdjust="0"/>
  </p:normalViewPr>
  <p:slideViewPr>
    <p:cSldViewPr>
      <p:cViewPr varScale="1">
        <p:scale>
          <a:sx n="102" d="100"/>
          <a:sy n="102" d="100"/>
        </p:scale>
        <p:origin x="250" y="7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DAC0A-4A2D-46D2-BB03-00C85C729C36}" type="datetimeFigureOut">
              <a:rPr lang="cs-CZ" smtClean="0"/>
              <a:t>1.3.2015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7C281-764F-4D01-85A1-8ACBDD5C41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7232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1.3.2015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7085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1.3.2015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272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1.3.2015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858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1.3.2015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978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1.3.2015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176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1.3.2015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864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1.3.2015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96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1.3.2015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50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1.3.2015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4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1.3.2015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50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1.3.2015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66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D47A5-4524-4DC0-8BBD-92A41AA83272}" type="datetimeFigureOut">
              <a:rPr lang="cs-CZ" smtClean="0"/>
              <a:t>1.3.2015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36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aleph.nkp.cz/F/?func=direct&amp;doc_number=002338403&amp;local_base=SK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lin.cz/spoluprace/spoluprace-s-sk-cr/aktualizace-odberu-pomoci-formular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lin.cz/spoluprace/spoluprace-s-sk-cr/aktualizace-udaju-o-digitalizaci-dokumentu-pomoci-online-formulare/?searchterm=digitalizac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lin.cz/spoluprace/sluzby/jak-spravne-postupovat-nez-zacne-knihovna-digitalizovat-dokument/?searchterm=digitalizace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aleph.nkp.cz/F/?func=direct&amp;doc_number=000092982&amp;local_base=SKC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aleph.nkp.cz/cze/an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miroslava.kendeova@nkp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aleph.nkp.cz/cze/skc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kp.cz/soubory/sluz/informace-o-objednavani-z-vpk/" TargetMode="External"/><Relationship Id="rId2" Type="http://schemas.openxmlformats.org/officeDocument/2006/relationships/hyperlink" Target="http://aleph.nkp.cz/F/?func=direct&amp;doc_number=000083961&amp;local_base=SK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Seriály v Souborném katalogu ČR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Miroslava Kendeová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sz="1600" dirty="0">
                <a:solidFill>
                  <a:schemeClr val="tx1"/>
                </a:solidFill>
              </a:rPr>
              <a:t>Porada profesionálních knihoven Středočeského </a:t>
            </a:r>
            <a:r>
              <a:rPr lang="cs-CZ" sz="1600" dirty="0" smtClean="0">
                <a:solidFill>
                  <a:schemeClr val="tx1"/>
                </a:solidFill>
              </a:rPr>
              <a:t>kraje</a:t>
            </a:r>
          </a:p>
          <a:p>
            <a:r>
              <a:rPr lang="cs-CZ" sz="1600" b="1" dirty="0" smtClean="0">
                <a:solidFill>
                  <a:schemeClr val="tx1"/>
                </a:solidFill>
              </a:rPr>
              <a:t>Praha, Krajský úřad , 2. března 2015</a:t>
            </a:r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</p:txBody>
      </p:sp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5868144" y="5733256"/>
            <a:ext cx="3013075" cy="900112"/>
            <a:chOff x="6192440" y="6077767"/>
            <a:chExt cx="3014065" cy="900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440" y="6077767"/>
              <a:ext cx="1619250" cy="900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4" descr="new_nklogo_rg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632" y="6077767"/>
              <a:ext cx="1285873" cy="9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090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" y="2348880"/>
            <a:ext cx="9321453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56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/>
              <a:t>Spolupráce se SK </a:t>
            </a:r>
            <a:r>
              <a:rPr lang="cs-CZ" sz="4000" u="sng" dirty="0" smtClean="0"/>
              <a:t>ČR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U seriálů preferujeme přípisy odběrů k již existujícím záznamům seriálů v SK ČR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Aktualizace </a:t>
            </a:r>
            <a:r>
              <a:rPr lang="cs-CZ" dirty="0" smtClean="0"/>
              <a:t>odběru + hlášení odběru nových periodik</a:t>
            </a:r>
          </a:p>
          <a:p>
            <a:pPr marL="0" indent="0">
              <a:buNone/>
            </a:pPr>
            <a:r>
              <a:rPr lang="cs-CZ" dirty="0" smtClean="0"/>
              <a:t>349 knihoven využívá on-line formuláře</a:t>
            </a:r>
          </a:p>
          <a:p>
            <a:pPr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ro on-line aktualizaci periodik 182 knihoven</a:t>
            </a:r>
          </a:p>
          <a:p>
            <a:pPr marL="0" indent="0">
              <a:buNone/>
            </a:pPr>
            <a:r>
              <a:rPr lang="cs-CZ" dirty="0"/>
              <a:t>A</a:t>
            </a:r>
            <a:r>
              <a:rPr lang="cs-CZ" dirty="0" smtClean="0"/>
              <a:t>ktualizace periodik tradiční </a:t>
            </a:r>
            <a:r>
              <a:rPr lang="cs-CZ" dirty="0"/>
              <a:t>cestou – </a:t>
            </a:r>
            <a:r>
              <a:rPr lang="cs-CZ" dirty="0" smtClean="0"/>
              <a:t>150 knihoven</a:t>
            </a: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636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/>
              <a:t>On-line spolupráce se SK ČR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On-line formuláře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 smtClean="0"/>
              <a:t>Aktualizace údajů o odběru periodik v SKC</a:t>
            </a:r>
          </a:p>
          <a:p>
            <a:pPr>
              <a:buFontTx/>
              <a:buChar char="-"/>
            </a:pPr>
            <a:r>
              <a:rPr lang="cs-CZ" dirty="0" smtClean="0"/>
              <a:t>přípis odběru</a:t>
            </a:r>
          </a:p>
          <a:p>
            <a:pPr>
              <a:buFontTx/>
              <a:buChar char="-"/>
            </a:pPr>
            <a:r>
              <a:rPr lang="cs-CZ" dirty="0"/>
              <a:t>o</a:t>
            </a:r>
            <a:r>
              <a:rPr lang="cs-CZ" dirty="0" smtClean="0"/>
              <a:t>dpis odběru</a:t>
            </a:r>
          </a:p>
          <a:p>
            <a:pPr>
              <a:buFontTx/>
              <a:buChar char="-"/>
            </a:pPr>
            <a:r>
              <a:rPr lang="cs-CZ" dirty="0"/>
              <a:t>z</a:t>
            </a:r>
            <a:r>
              <a:rPr lang="cs-CZ" dirty="0" smtClean="0"/>
              <a:t>aslání informací k bibliografickým údajům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cs-CZ" sz="2800" dirty="0" smtClean="0"/>
              <a:t>(zkvalitňování záznamu)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3300" dirty="0" smtClean="0"/>
              <a:t>Na chybějící záznamy zašle knihovna e-mailem základní údaje, SKC záznam zpracuje nebo knihovna po dohodě se správcem báze zašle záznam elektronicky.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117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/>
              <a:t>Bibliografický popis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Bibliografický </a:t>
            </a:r>
            <a:r>
              <a:rPr lang="cs-CZ" dirty="0" smtClean="0"/>
              <a:t>záznam pokračujících </a:t>
            </a:r>
            <a:r>
              <a:rPr lang="cs-CZ" dirty="0"/>
              <a:t>zdrojů se vždy vytváří podle prvního vydaného (či dostupného) </a:t>
            </a:r>
            <a:r>
              <a:rPr lang="cs-CZ" dirty="0" smtClean="0"/>
              <a:t>sešitu/části. U </a:t>
            </a:r>
            <a:r>
              <a:rPr lang="cs-CZ" dirty="0"/>
              <a:t>integračních zdrojů jsou podkladem popisu </a:t>
            </a:r>
            <a:r>
              <a:rPr lang="cs-CZ" dirty="0" smtClean="0"/>
              <a:t>vedle </a:t>
            </a:r>
            <a:r>
              <a:rPr lang="cs-CZ" dirty="0"/>
              <a:t>první části i všechny další vydané části.</a:t>
            </a:r>
          </a:p>
          <a:p>
            <a:r>
              <a:rPr lang="cs-CZ" dirty="0"/>
              <a:t>Pokud bibliografický </a:t>
            </a:r>
            <a:r>
              <a:rPr lang="cs-CZ" dirty="0" smtClean="0"/>
              <a:t>záznam </a:t>
            </a:r>
            <a:r>
              <a:rPr lang="cs-CZ" dirty="0"/>
              <a:t>není vytvořen podle prvního sešitu/části, je potřeba vždy zapsat poznámku, na které části je popis založen. Jestliže se zohledňuje více sešitů/částí, uvádíme též poslední zohledněný sešit.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229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>
                <a:hlinkClick r:id="rId2"/>
              </a:rPr>
              <a:t>Formulář pro on-line aktualizaci</a:t>
            </a:r>
            <a:endParaRPr lang="cs-CZ" u="sng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22960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9145588" cy="625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12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586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06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738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29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/>
              <a:t>Elektronické časopisy – zapsání odběru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Mají-li stejné ISSN jako tištěná verze</a:t>
            </a:r>
          </a:p>
          <a:p>
            <a:pPr>
              <a:buFontTx/>
              <a:buChar char="-"/>
            </a:pPr>
            <a:r>
              <a:rPr lang="cs-CZ" dirty="0" smtClean="0"/>
              <a:t>na stejném záznamu – přes on-line formulář aktualizace záznamu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Tištěná verze – pole Roky / Svazky</a:t>
            </a:r>
          </a:p>
          <a:p>
            <a:pPr marL="0" indent="0">
              <a:buNone/>
            </a:pPr>
            <a:r>
              <a:rPr lang="cs-CZ" dirty="0" smtClean="0"/>
              <a:t>Elektronická verze – pole Online přístup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(jestliže nejde o volně přístupný zdroj – knihovna uvede v poli Poznámka, např. dostupné pouze z IP adresy)</a:t>
            </a:r>
          </a:p>
        </p:txBody>
      </p:sp>
    </p:spTree>
    <p:extLst>
      <p:ext uri="{BB962C8B-B14F-4D97-AF65-F5344CB8AC3E}">
        <p14:creationId xmlns:p14="http://schemas.microsoft.com/office/powerpoint/2010/main" val="334696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Jiné ISSN </a:t>
            </a:r>
            <a:r>
              <a:rPr lang="cs-CZ" dirty="0" smtClean="0"/>
              <a:t>– nový záznam; záznam na elektronický dokument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Přes formulář se vyplní pole Roky / Svazky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 bibliografickém záznamu – MARC 21 pole 776 (vydání na jiném nosiči)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285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Nápověda pro správné vyplnění on-line formuláře – Aktualizace odběru</a:t>
            </a:r>
          </a:p>
          <a:p>
            <a:endParaRPr lang="cs-CZ" dirty="0"/>
          </a:p>
          <a:p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://www.caslin.cz/spoluprace/spoluprace-s-sk-cr/aktualizace-odberu-pomoci-formulare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247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Trochu </a:t>
            </a:r>
            <a:r>
              <a:rPr lang="cs-CZ" u="sng" dirty="0" smtClean="0"/>
              <a:t>historie …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soupisy (první v roce 1928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r>
              <a:rPr lang="cs-CZ" altLang="cs-CZ" dirty="0"/>
              <a:t>lístkové katalogy (Vyhláška 110</a:t>
            </a:r>
            <a:r>
              <a:rPr lang="en-US" altLang="cs-CZ" dirty="0"/>
              <a:t>/</a:t>
            </a:r>
            <a:r>
              <a:rPr lang="cs-CZ" altLang="cs-CZ" dirty="0"/>
              <a:t>65 Sb</a:t>
            </a:r>
            <a:r>
              <a:rPr lang="cs-CZ" altLang="cs-CZ" dirty="0" smtClean="0"/>
              <a:t>.)</a:t>
            </a:r>
            <a:endParaRPr lang="cs-CZ" altLang="cs-CZ" dirty="0"/>
          </a:p>
          <a:p>
            <a:pPr>
              <a:buFontTx/>
              <a:buNone/>
            </a:pPr>
            <a:r>
              <a:rPr lang="cs-CZ" altLang="cs-CZ" dirty="0"/>
              <a:t>   a jejich tištěné výstupy – CEZL</a:t>
            </a:r>
          </a:p>
          <a:p>
            <a:r>
              <a:rPr lang="cs-CZ" altLang="cs-CZ" dirty="0"/>
              <a:t>v Národní knihovně existoval souborný katalog periodik v několika vrstvách (klasických i elektronických)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40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formuláře  …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967238"/>
          </a:xfrm>
        </p:spPr>
      </p:pic>
    </p:spTree>
    <p:extLst>
      <p:ext uri="{BB962C8B-B14F-4D97-AF65-F5344CB8AC3E}">
        <p14:creationId xmlns:p14="http://schemas.microsoft.com/office/powerpoint/2010/main" val="306361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/>
              <a:t>Evidence digitalizace v SK ČR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smtClean="0"/>
              <a:t>Záznam v bázi SKC</a:t>
            </a:r>
          </a:p>
          <a:p>
            <a:pPr marL="0" indent="0">
              <a:buNone/>
            </a:pPr>
            <a:r>
              <a:rPr lang="cs-CZ" u="sng" dirty="0" smtClean="0"/>
              <a:t>Využití on-line formuláře:</a:t>
            </a:r>
          </a:p>
          <a:p>
            <a:pPr>
              <a:buFontTx/>
              <a:buChar char="-"/>
            </a:pPr>
            <a:r>
              <a:rPr lang="cs-CZ" dirty="0" smtClean="0"/>
              <a:t>připsání sigly a zapsání informace o stavu /přípravě           digitalizace + přidat cestu k </a:t>
            </a:r>
            <a:r>
              <a:rPr lang="cs-CZ" dirty="0" err="1" smtClean="0"/>
              <a:t>zdigitalizovanému</a:t>
            </a:r>
            <a:r>
              <a:rPr lang="cs-CZ" dirty="0" smtClean="0"/>
              <a:t> dokumentu</a:t>
            </a:r>
          </a:p>
          <a:p>
            <a:pPr>
              <a:buFontTx/>
              <a:buChar char="-"/>
            </a:pPr>
            <a:r>
              <a:rPr lang="cs-CZ" dirty="0" smtClean="0"/>
              <a:t>doplnění </a:t>
            </a:r>
            <a:r>
              <a:rPr lang="cs-CZ" dirty="0"/>
              <a:t>URL adresy</a:t>
            </a:r>
          </a:p>
          <a:p>
            <a:pPr>
              <a:buFontTx/>
              <a:buChar char="-"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Pokud  titul nemá </a:t>
            </a:r>
            <a:r>
              <a:rPr lang="cs-CZ" dirty="0" err="1" smtClean="0"/>
              <a:t>čČNB</a:t>
            </a:r>
            <a:r>
              <a:rPr lang="cs-CZ" dirty="0" smtClean="0"/>
              <a:t> – </a:t>
            </a:r>
            <a:r>
              <a:rPr lang="cs-CZ" b="1" dirty="0" smtClean="0">
                <a:solidFill>
                  <a:srgbClr val="FF0000"/>
                </a:solidFill>
              </a:rPr>
              <a:t>žádost o </a:t>
            </a:r>
            <a:r>
              <a:rPr lang="cs-CZ" b="1" dirty="0" err="1" smtClean="0">
                <a:solidFill>
                  <a:srgbClr val="FF0000"/>
                </a:solidFill>
              </a:rPr>
              <a:t>čČNB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(</a:t>
            </a:r>
            <a:r>
              <a:rPr lang="cs-CZ" u="sng" dirty="0" smtClean="0"/>
              <a:t>týká se i monografií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sz="2600" b="1" dirty="0" smtClean="0"/>
          </a:p>
          <a:p>
            <a:pPr marL="0" indent="0">
              <a:buNone/>
            </a:pPr>
            <a:r>
              <a:rPr lang="cs-CZ" sz="2600" b="1" dirty="0" smtClean="0"/>
              <a:t>Vše potřebné najdete na</a:t>
            </a:r>
          </a:p>
          <a:p>
            <a:pPr marL="0" indent="0">
              <a:buNone/>
            </a:pPr>
            <a:r>
              <a:rPr lang="cs-CZ" sz="2800" dirty="0">
                <a:hlinkClick r:id="rId2"/>
              </a:rPr>
              <a:t>http://www.caslin.cz/spoluprace/spoluprace-s-sk-cr/aktualizace-udaju-o-digitalizaci-dokumentu-pomoci-online-formulare/?</a:t>
            </a:r>
            <a:r>
              <a:rPr lang="cs-CZ" sz="2800" dirty="0" smtClean="0">
                <a:hlinkClick r:id="rId2"/>
              </a:rPr>
              <a:t>searchterm=digitalizace</a:t>
            </a:r>
            <a:endParaRPr lang="cs-CZ" sz="2800" dirty="0" smtClean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01382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9392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75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304255"/>
          </a:xfrm>
        </p:spPr>
        <p:txBody>
          <a:bodyPr>
            <a:normAutofit/>
          </a:bodyPr>
          <a:lstStyle/>
          <a:p>
            <a:pPr algn="l"/>
            <a:r>
              <a:rPr lang="cs-CZ" sz="4000" dirty="0" smtClean="0"/>
              <a:t>Odkaz na nápovědu, jak správně postupovat, než začne knihovna digitalizovat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cs-CZ" dirty="0">
                <a:hlinkClick r:id="rId2"/>
              </a:rPr>
              <a:t>http://www.caslin.cz/spoluprace/sluzby/jak-spravne-postupovat-nez-zacne-knihovna-digitalizovat-dokument/?</a:t>
            </a:r>
            <a:r>
              <a:rPr lang="cs-CZ" dirty="0" smtClean="0">
                <a:hlinkClick r:id="rId2"/>
              </a:rPr>
              <a:t>searchterm=digitalizace</a:t>
            </a:r>
            <a:endParaRPr lang="cs-CZ" dirty="0" smtClean="0"/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587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85" y="260648"/>
            <a:ext cx="7840629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ál 4"/>
          <p:cNvSpPr/>
          <p:nvPr/>
        </p:nvSpPr>
        <p:spPr>
          <a:xfrm>
            <a:off x="1547664" y="3933056"/>
            <a:ext cx="100811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716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u="sng" dirty="0" smtClean="0"/>
              <a:t>Přes formulář lze požádat o přidělení č ČNB </a:t>
            </a:r>
            <a:r>
              <a:rPr lang="cs-CZ" sz="3600" dirty="0" smtClean="0">
                <a:solidFill>
                  <a:srgbClr val="FF0000"/>
                </a:solidFill>
              </a:rPr>
              <a:t>Číslo </a:t>
            </a:r>
            <a:r>
              <a:rPr lang="cs-CZ" sz="3600" dirty="0" smtClean="0">
                <a:solidFill>
                  <a:srgbClr val="FF0000"/>
                </a:solidFill>
              </a:rPr>
              <a:t>ČNB se nepřiděluje těmto dokumentům: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dirty="0"/>
              <a:t>Číslo ČNB nepatří jednotlivým svazkům seriálu, jednotlivým svazkům vícesvazkového díla bez významných názvů části, monografické řadě/edici, která zahrnuje díla s vlastními názvy. (Nelze např. použít pro jednotlivý svazek pokračujícího zdroje číslo přidělené pokračujícímu zdroji jako celku). Ve struktuře MARC21 je číslo ČNB v poli 015, v </a:t>
            </a:r>
            <a:r>
              <a:rPr lang="cs-CZ" sz="2200" dirty="0" err="1"/>
              <a:t>UNIMARCu</a:t>
            </a:r>
            <a:r>
              <a:rPr lang="cs-CZ" sz="2200" dirty="0"/>
              <a:t> je číslo ČNB v poli 020</a:t>
            </a:r>
            <a:r>
              <a:rPr lang="cs-CZ" sz="2200" dirty="0" smtClean="0"/>
              <a:t>.</a:t>
            </a:r>
            <a:endParaRPr lang="cs-CZ" sz="2200" dirty="0"/>
          </a:p>
          <a:p>
            <a:r>
              <a:rPr lang="cs-CZ" sz="2200" dirty="0" smtClean="0"/>
              <a:t>nepublikované </a:t>
            </a:r>
            <a:r>
              <a:rPr lang="cs-CZ" sz="2200" dirty="0"/>
              <a:t>vysokoškolské a habilitační práce, výroční zprávy institucí a škol, katalogy a programy veletrhů a festivalů, katalogy aukcí, katalogy výstav, které nejsou distribuovány prostřednictvím knižního trhu (do této kategorie nespadají katalogy typu monografie umělce...), divadelní programy, komerční katalogy, firemní adresáře a seznamy inventáře, vč. přírůstků knihoven, nepublikované výzkumné zprávy, propagační materiály (turistické, politické - např. volební, obchodní), pozvánky, interní dokumenty apod.</a:t>
            </a:r>
          </a:p>
        </p:txBody>
      </p:sp>
    </p:spTree>
    <p:extLst>
      <p:ext uri="{BB962C8B-B14F-4D97-AF65-F5344CB8AC3E}">
        <p14:creationId xmlns:p14="http://schemas.microsoft.com/office/powerpoint/2010/main" val="316686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SK ČR není referenčním místem </a:t>
            </a:r>
            <a:r>
              <a:rPr lang="cs-CZ" dirty="0" smtClean="0"/>
              <a:t>pro číslo ČNB, </a:t>
            </a:r>
            <a:r>
              <a:rPr lang="cs-CZ" dirty="0" smtClean="0"/>
              <a:t>protože nemůže zaručit jeho správnost, trvalost ani jedinečnost (stejně jako je tomu např. u čísla ISBN/ISSN). </a:t>
            </a:r>
          </a:p>
          <a:p>
            <a:pPr marL="0" indent="0">
              <a:buNone/>
            </a:pPr>
            <a:r>
              <a:rPr lang="cs-CZ" dirty="0" smtClean="0"/>
              <a:t>Číslo by mělo být v případě použití např. pro účely digitalizace ověřováno v bázi ČNB.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286000" y="2551837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</p:txBody>
      </p:sp>
    </p:spTree>
    <p:extLst>
      <p:ext uri="{BB962C8B-B14F-4D97-AF65-F5344CB8AC3E}">
        <p14:creationId xmlns:p14="http://schemas.microsoft.com/office/powerpoint/2010/main" val="1151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hlinkClick r:id="rId2"/>
              </a:rPr>
              <a:t>Formulář  - </a:t>
            </a:r>
            <a:r>
              <a:rPr lang="cs-CZ" u="sng" dirty="0" smtClean="0">
                <a:hlinkClick r:id="rId2"/>
              </a:rPr>
              <a:t>Excerpce </a:t>
            </a:r>
            <a:r>
              <a:rPr lang="cs-CZ" u="sng" dirty="0" smtClean="0">
                <a:hlinkClick r:id="rId2"/>
              </a:rPr>
              <a:t>seriálů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1355"/>
            <a:ext cx="9144000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74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70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579296" cy="640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u="sng" dirty="0" smtClean="0"/>
              <a:t>SK CEZL (Celostátní evidence zahraniční literatury) - periodika 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altLang="cs-CZ" sz="3600" dirty="0" smtClean="0"/>
              <a:t>retrospektivní katalog </a:t>
            </a:r>
            <a:r>
              <a:rPr lang="cs-CZ" altLang="cs-CZ" sz="3600" dirty="0" err="1" smtClean="0"/>
              <a:t>zahr</a:t>
            </a:r>
            <a:r>
              <a:rPr lang="cs-CZ" altLang="cs-CZ" sz="3600" dirty="0" smtClean="0"/>
              <a:t>. </a:t>
            </a:r>
            <a:r>
              <a:rPr lang="cs-CZ" altLang="cs-CZ" sz="3600" dirty="0"/>
              <a:t>p</a:t>
            </a:r>
            <a:r>
              <a:rPr lang="cs-CZ" altLang="cs-CZ" sz="3600" dirty="0" smtClean="0"/>
              <a:t>eriodik (RKZP -</a:t>
            </a:r>
            <a:r>
              <a:rPr lang="cs-CZ" altLang="cs-CZ" dirty="0" smtClean="0"/>
              <a:t>periodika </a:t>
            </a:r>
            <a:r>
              <a:rPr lang="cs-CZ" altLang="cs-CZ" dirty="0"/>
              <a:t>od nejstarších dob do roku 1964)</a:t>
            </a:r>
          </a:p>
          <a:p>
            <a:r>
              <a:rPr lang="cs-CZ" altLang="cs-CZ" sz="3600" dirty="0"/>
              <a:t>tištěné soupisy zahraničních periodik </a:t>
            </a:r>
            <a:r>
              <a:rPr lang="cs-CZ" altLang="cs-CZ" dirty="0"/>
              <a:t>(roky 1965-1975); období 1965-1968 zpracováno v NK ČR, od r. 1969 v Univerzitní  knihovně v Bratislavě)</a:t>
            </a:r>
          </a:p>
          <a:p>
            <a:r>
              <a:rPr lang="cs-CZ" altLang="cs-CZ" sz="3600" dirty="0"/>
              <a:t>báze ASSKP</a:t>
            </a:r>
            <a:r>
              <a:rPr lang="cs-CZ" altLang="cs-CZ" dirty="0"/>
              <a:t> budovaná v Univerzitní knihovně v Bratislavě zahrnovala roky 1976-1990 (evidovala pouze zahraniční časopisy tzv. západní provenience)</a:t>
            </a:r>
          </a:p>
          <a:p>
            <a:r>
              <a:rPr lang="cs-CZ" altLang="cs-CZ" dirty="0"/>
              <a:t>tzv. </a:t>
            </a:r>
            <a:r>
              <a:rPr lang="cs-CZ" altLang="cs-CZ" sz="3600" dirty="0" err="1"/>
              <a:t>trojročenky</a:t>
            </a:r>
            <a:r>
              <a:rPr lang="cs-CZ" altLang="cs-CZ" sz="3600" dirty="0"/>
              <a:t> </a:t>
            </a:r>
            <a:r>
              <a:rPr lang="cs-CZ" altLang="cs-CZ" dirty="0"/>
              <a:t>(Soupis zahraničních periodik docházejících do ústředních knihoven a SVK ČSR v letech …) v období </a:t>
            </a:r>
            <a:r>
              <a:rPr lang="cs-CZ" altLang="cs-CZ" dirty="0" smtClean="0"/>
              <a:t>1978-1990 </a:t>
            </a:r>
            <a:r>
              <a:rPr lang="cs-CZ" altLang="cs-CZ" dirty="0"/>
              <a:t>vydávala NK ČR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443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Vyhledávání v ANL 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07463"/>
            <a:ext cx="8424936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23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-211287"/>
            <a:ext cx="8760279" cy="716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01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96944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/>
          <p:cNvSpPr/>
          <p:nvPr/>
        </p:nvSpPr>
        <p:spPr>
          <a:xfrm>
            <a:off x="1259632" y="3429000"/>
            <a:ext cx="864096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3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4000" dirty="0" smtClean="0"/>
              <a:t>Děkuji za pozornost a spolupráci.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2800" dirty="0" smtClean="0">
                <a:hlinkClick r:id="rId2"/>
              </a:rPr>
              <a:t>miroslava.kendeova@nkp.cz</a:t>
            </a:r>
            <a:endParaRPr lang="cs-CZ" sz="2800" dirty="0" smtClean="0"/>
          </a:p>
          <a:p>
            <a:pPr marL="0" indent="0" algn="ctr">
              <a:buNone/>
            </a:pPr>
            <a:endParaRPr lang="cs-CZ" sz="2800" dirty="0"/>
          </a:p>
          <a:p>
            <a:pPr marL="0" indent="0" algn="ctr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cs-CZ" sz="1600" dirty="0"/>
          </a:p>
          <a:p>
            <a:pPr marL="0" indent="0" algn="ctr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2015</a:t>
            </a:r>
          </a:p>
          <a:p>
            <a:pPr marL="0" indent="0" algn="ctr">
              <a:buNone/>
            </a:pPr>
            <a:endParaRPr lang="cs-CZ" sz="2800" dirty="0"/>
          </a:p>
        </p:txBody>
      </p:sp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5868144" y="5733256"/>
            <a:ext cx="3013075" cy="900112"/>
            <a:chOff x="6192440" y="6077767"/>
            <a:chExt cx="3014065" cy="900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440" y="6077767"/>
              <a:ext cx="1619250" cy="900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4" descr="new_nklogo_rg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632" y="6077767"/>
              <a:ext cx="1285873" cy="9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058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Souborný katalog CEZL - periodika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báze KZP (od r. 1993 – ISIS)</a:t>
            </a:r>
          </a:p>
          <a:p>
            <a:r>
              <a:rPr lang="cs-CZ" altLang="cs-CZ" b="1" u="sng" dirty="0"/>
              <a:t>od r. 1995 na internetu (Aleph300</a:t>
            </a:r>
            <a:r>
              <a:rPr lang="cs-CZ" altLang="cs-CZ" b="1" u="sng" dirty="0" smtClean="0"/>
              <a:t>)</a:t>
            </a:r>
          </a:p>
          <a:p>
            <a:pPr marL="0" indent="0">
              <a:buNone/>
            </a:pPr>
            <a:r>
              <a:rPr lang="cs-CZ" altLang="cs-CZ" dirty="0" smtClean="0"/>
              <a:t> 	</a:t>
            </a:r>
            <a:r>
              <a:rPr lang="cs-CZ" altLang="cs-CZ" b="1" dirty="0" smtClean="0">
                <a:solidFill>
                  <a:srgbClr val="FF0000"/>
                </a:solidFill>
              </a:rPr>
              <a:t>Souborný katalog ČR  - 20  let na internetu</a:t>
            </a:r>
            <a:endParaRPr lang="cs-CZ" altLang="cs-CZ" b="1" dirty="0">
              <a:solidFill>
                <a:srgbClr val="FF0000"/>
              </a:solidFill>
            </a:endParaRPr>
          </a:p>
          <a:p>
            <a:r>
              <a:rPr lang="cs-CZ" altLang="cs-CZ" dirty="0"/>
              <a:t>koncem roku 1994 zahájila Národní knihovna ČR retrospektivní konverzi celého souborného katalogu CEZL – periodika – základem se stala báze </a:t>
            </a:r>
            <a:r>
              <a:rPr lang="cs-CZ" altLang="cs-CZ" dirty="0" smtClean="0"/>
              <a:t>KZP </a:t>
            </a:r>
            <a:r>
              <a:rPr lang="cs-CZ" altLang="cs-CZ" dirty="0"/>
              <a:t>(redakce záznamů, lokační značky – sigly)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9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Seriály v Souborném katalogu ČR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sz="2400" dirty="0"/>
              <a:t>logická báze Souborného katalogu ČR </a:t>
            </a:r>
            <a:r>
              <a:rPr lang="cs-CZ" altLang="cs-CZ" sz="2400" dirty="0"/>
              <a:t> (</a:t>
            </a:r>
            <a:r>
              <a:rPr lang="cs-CZ" altLang="cs-CZ" sz="2400" dirty="0">
                <a:hlinkClick r:id="rId2"/>
              </a:rPr>
              <a:t>http://</a:t>
            </a:r>
            <a:r>
              <a:rPr lang="cs-CZ" altLang="cs-CZ" sz="2400" dirty="0" smtClean="0">
                <a:hlinkClick r:id="rId2"/>
              </a:rPr>
              <a:t>aleph.nkp.cz/</a:t>
            </a:r>
            <a:r>
              <a:rPr lang="cs-CZ" altLang="cs-CZ" sz="2400" dirty="0" err="1" smtClean="0">
                <a:hlinkClick r:id="rId2"/>
              </a:rPr>
              <a:t>cze</a:t>
            </a:r>
            <a:r>
              <a:rPr lang="cs-CZ" altLang="cs-CZ" sz="2400" dirty="0" smtClean="0">
                <a:hlinkClick r:id="rId2"/>
              </a:rPr>
              <a:t>/</a:t>
            </a:r>
            <a:r>
              <a:rPr lang="cs-CZ" altLang="cs-CZ" sz="2400" dirty="0" err="1" smtClean="0">
                <a:hlinkClick r:id="rId2"/>
              </a:rPr>
              <a:t>skcp</a:t>
            </a:r>
            <a:r>
              <a:rPr lang="cs-CZ" altLang="cs-CZ" sz="2400" dirty="0" smtClean="0"/>
              <a:t>)</a:t>
            </a:r>
            <a:endParaRPr lang="cs-CZ" altLang="cs-CZ" sz="2400" dirty="0" smtClean="0"/>
          </a:p>
          <a:p>
            <a:endParaRPr lang="cs-CZ" altLang="cs-CZ" sz="2400" dirty="0"/>
          </a:p>
          <a:p>
            <a:r>
              <a:rPr lang="cs-CZ" altLang="cs-CZ" sz="2400" dirty="0"/>
              <a:t> </a:t>
            </a:r>
            <a:r>
              <a:rPr lang="cs-CZ" altLang="cs-CZ" sz="2400" dirty="0" smtClean="0"/>
              <a:t>v bázi je celkem 199 513 záznamů</a:t>
            </a:r>
          </a:p>
          <a:p>
            <a:pPr lvl="1"/>
            <a:r>
              <a:rPr lang="cs-CZ" altLang="cs-CZ" sz="2000" u="sng" dirty="0" smtClean="0"/>
              <a:t>zahraniční periodika </a:t>
            </a:r>
            <a:r>
              <a:rPr lang="cs-CZ" altLang="cs-CZ" sz="2000" dirty="0" smtClean="0"/>
              <a:t>(147 547 záznamů)</a:t>
            </a:r>
          </a:p>
          <a:p>
            <a:pPr lvl="1"/>
            <a:r>
              <a:rPr lang="cs-CZ" altLang="cs-CZ" sz="2000" u="sng" dirty="0" smtClean="0"/>
              <a:t>česká </a:t>
            </a:r>
            <a:r>
              <a:rPr lang="cs-CZ" altLang="cs-CZ" sz="2000" u="sng" dirty="0"/>
              <a:t>periodika </a:t>
            </a:r>
            <a:r>
              <a:rPr lang="cs-CZ" altLang="cs-CZ" sz="2000" dirty="0" smtClean="0"/>
              <a:t>(51 966 záznamů)</a:t>
            </a:r>
          </a:p>
          <a:p>
            <a:pPr marL="457200" lvl="1" indent="0">
              <a:buNone/>
            </a:pPr>
            <a:r>
              <a:rPr lang="cs-CZ" altLang="cs-CZ" sz="2000" dirty="0" smtClean="0"/>
              <a:t>		</a:t>
            </a:r>
            <a:r>
              <a:rPr lang="cs-CZ" altLang="cs-CZ" sz="2000" u="sng" dirty="0" smtClean="0"/>
              <a:t>elektronické </a:t>
            </a:r>
            <a:r>
              <a:rPr lang="cs-CZ" altLang="cs-CZ" sz="2000" u="sng" dirty="0" smtClean="0"/>
              <a:t>zdroje  </a:t>
            </a:r>
            <a:r>
              <a:rPr lang="cs-CZ" altLang="cs-CZ" sz="2000" dirty="0" smtClean="0"/>
              <a:t>(999 záznamů)</a:t>
            </a:r>
          </a:p>
          <a:p>
            <a:endParaRPr lang="cs-CZ" altLang="cs-CZ" sz="2000" dirty="0" smtClean="0"/>
          </a:p>
          <a:p>
            <a:r>
              <a:rPr lang="cs-CZ" altLang="cs-CZ" sz="2400" dirty="0" smtClean="0"/>
              <a:t>pravidelná </a:t>
            </a:r>
            <a:r>
              <a:rPr lang="cs-CZ" altLang="cs-CZ" sz="2400" dirty="0"/>
              <a:t>aktualizace</a:t>
            </a:r>
          </a:p>
          <a:p>
            <a:pPr lvl="1"/>
            <a:r>
              <a:rPr lang="cs-CZ" altLang="cs-CZ" sz="2000" dirty="0"/>
              <a:t>zasílání seznamů</a:t>
            </a:r>
          </a:p>
          <a:p>
            <a:pPr lvl="1"/>
            <a:r>
              <a:rPr lang="cs-CZ" altLang="cs-CZ" sz="2000" dirty="0"/>
              <a:t>on-line (</a:t>
            </a:r>
            <a:r>
              <a:rPr lang="cs-CZ" altLang="cs-CZ" sz="2000" dirty="0" smtClean="0"/>
              <a:t>přes182 knihoven</a:t>
            </a:r>
            <a:r>
              <a:rPr lang="cs-CZ" altLang="cs-CZ" sz="2000" dirty="0"/>
              <a:t>)</a:t>
            </a:r>
          </a:p>
          <a:p>
            <a:r>
              <a:rPr lang="cs-CZ" altLang="cs-CZ" sz="2400" dirty="0" smtClean="0"/>
              <a:t>Verifikace </a:t>
            </a:r>
            <a:endParaRPr lang="cs-CZ" alt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087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/>
              <a:t>Definice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Definice pojmů dle AACR2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u="sng" dirty="0" smtClean="0"/>
              <a:t>Pokračující zdroj</a:t>
            </a:r>
          </a:p>
          <a:p>
            <a:pPr marL="0" indent="0">
              <a:buNone/>
            </a:pPr>
            <a:r>
              <a:rPr lang="cs-CZ" dirty="0" smtClean="0"/>
              <a:t>Bibliografický zdroj, který je vydáván bez předem určeného konečného data vydání. Zahrnuje seriály a integrační zdroje.</a:t>
            </a:r>
          </a:p>
        </p:txBody>
      </p:sp>
    </p:spTree>
    <p:extLst>
      <p:ext uri="{BB962C8B-B14F-4D97-AF65-F5344CB8AC3E}">
        <p14:creationId xmlns:p14="http://schemas.microsoft.com/office/powerpoint/2010/main" val="149827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/>
              <a:t>Seriál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u="sng" dirty="0"/>
          </a:p>
          <a:p>
            <a:pPr marL="0" indent="0">
              <a:buNone/>
            </a:pPr>
            <a:r>
              <a:rPr lang="cs-CZ" dirty="0" smtClean="0"/>
              <a:t>Pokračující zdroj, postupně vydávaný po jednotlivých částech, obvykle číslovaných, </a:t>
            </a:r>
            <a:r>
              <a:rPr lang="cs-CZ" b="1" dirty="0" smtClean="0"/>
              <a:t>bez předem stanovené doby ukončení. </a:t>
            </a:r>
          </a:p>
          <a:p>
            <a:pPr marL="0" indent="0">
              <a:buNone/>
            </a:pPr>
            <a:r>
              <a:rPr lang="cs-CZ" dirty="0" smtClean="0"/>
              <a:t>Seriály zahrnují deníky, časopisy, elektronické časopisy, seznamy (adresáře) na pokračování, výroční zprávy</a:t>
            </a:r>
            <a:r>
              <a:rPr lang="cs-CZ" dirty="0" smtClean="0"/>
              <a:t>, </a:t>
            </a:r>
            <a:r>
              <a:rPr lang="cs-CZ" dirty="0" smtClean="0"/>
              <a:t>kalendáře a monografické edice.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791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>
                <a:hlinkClick r:id="rId2"/>
              </a:rPr>
              <a:t>Propojení v  záznamu seriálu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Informace </a:t>
            </a:r>
            <a:r>
              <a:rPr lang="cs-CZ" dirty="0" smtClean="0"/>
              <a:t>o vlastníkovi </a:t>
            </a:r>
            <a:r>
              <a:rPr lang="cs-CZ" dirty="0" smtClean="0"/>
              <a:t>dokumentu (sigla)</a:t>
            </a:r>
            <a:endParaRPr lang="cs-CZ" dirty="0" smtClean="0"/>
          </a:p>
          <a:p>
            <a:r>
              <a:rPr lang="cs-CZ" dirty="0" smtClean="0"/>
              <a:t>Do lokálního katalogu knihovny</a:t>
            </a:r>
          </a:p>
          <a:p>
            <a:r>
              <a:rPr lang="cs-CZ" dirty="0" smtClean="0"/>
              <a:t>Na plné texty (volně dostupné, licencované, digitalizované)</a:t>
            </a:r>
          </a:p>
          <a:p>
            <a:r>
              <a:rPr lang="cs-CZ" dirty="0" smtClean="0"/>
              <a:t>Obálka</a:t>
            </a:r>
          </a:p>
          <a:p>
            <a:r>
              <a:rPr lang="cs-CZ" dirty="0"/>
              <a:t>Na návazné tituly (předcházející a následující název</a:t>
            </a:r>
            <a:r>
              <a:rPr lang="cs-CZ" dirty="0" smtClean="0"/>
              <a:t>)</a:t>
            </a:r>
            <a:endParaRPr lang="cs-CZ" dirty="0" smtClean="0"/>
          </a:p>
          <a:p>
            <a:endParaRPr lang="cs-CZ" dirty="0"/>
          </a:p>
          <a:p>
            <a:r>
              <a:rPr lang="cs-CZ" b="1" dirty="0" smtClean="0">
                <a:solidFill>
                  <a:srgbClr val="FF0000"/>
                </a:solidFill>
                <a:hlinkClick r:id="rId3"/>
              </a:rPr>
              <a:t>Možnost objednat článek z VPK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979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cs-CZ" sz="4000" u="sng" dirty="0" smtClean="0"/>
              <a:t>Seriálový záznam - návazné tituly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9926"/>
            <a:ext cx="8686800" cy="655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31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892</Words>
  <Application>Microsoft Office PowerPoint</Application>
  <PresentationFormat>Předvádění na obrazovce (4:3)</PresentationFormat>
  <Paragraphs>135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6" baseType="lpstr">
      <vt:lpstr>Arial</vt:lpstr>
      <vt:lpstr>Calibri</vt:lpstr>
      <vt:lpstr>Motiv systému Office</vt:lpstr>
      <vt:lpstr>Seriály v Souborném katalogu ČR</vt:lpstr>
      <vt:lpstr>Trochu historie …</vt:lpstr>
      <vt:lpstr>SK CEZL (Celostátní evidence zahraniční literatury) - periodika </vt:lpstr>
      <vt:lpstr>Souborný katalog CEZL - periodika</vt:lpstr>
      <vt:lpstr>Seriály v Souborném katalogu ČR</vt:lpstr>
      <vt:lpstr>Definice</vt:lpstr>
      <vt:lpstr>Seriál</vt:lpstr>
      <vt:lpstr>Propojení v  záznamu seriálu</vt:lpstr>
      <vt:lpstr>Seriálový záznam - návazné tituly</vt:lpstr>
      <vt:lpstr>Prezentace aplikace PowerPoint</vt:lpstr>
      <vt:lpstr>Spolupráce se SK ČR</vt:lpstr>
      <vt:lpstr>On-line spolupráce se SK ČR</vt:lpstr>
      <vt:lpstr>Bibliografický popis</vt:lpstr>
      <vt:lpstr>Formulář pro on-line aktualizaci</vt:lpstr>
      <vt:lpstr>Prezentace aplikace PowerPoint</vt:lpstr>
      <vt:lpstr>Prezentace aplikace PowerPoint</vt:lpstr>
      <vt:lpstr>Elektronické časopisy – zapsání odběru</vt:lpstr>
      <vt:lpstr>Prezentace aplikace PowerPoint</vt:lpstr>
      <vt:lpstr>Prezentace aplikace PowerPoint</vt:lpstr>
      <vt:lpstr>Další formuláře  …</vt:lpstr>
      <vt:lpstr>Evidence digitalizace v SK ČR</vt:lpstr>
      <vt:lpstr>Prezentace aplikace PowerPoint</vt:lpstr>
      <vt:lpstr>Odkaz na nápovědu, jak správně postupovat, než začne knihovna digitalizovat</vt:lpstr>
      <vt:lpstr>Prezentace aplikace PowerPoint</vt:lpstr>
      <vt:lpstr>Přes formulář lze požádat o přidělení č ČNB Číslo ČNB se nepřiděluje těmto dokumentům:</vt:lpstr>
      <vt:lpstr>Prezentace aplikace PowerPoint</vt:lpstr>
      <vt:lpstr>Formulář  - Excerpce seriálů</vt:lpstr>
      <vt:lpstr>Prezentace aplikace PowerPoint</vt:lpstr>
      <vt:lpstr>Prezentace aplikace PowerPoint</vt:lpstr>
      <vt:lpstr>Vyhledávání v ANL </vt:lpstr>
      <vt:lpstr>Prezentace aplikace PowerPoint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Seriály v Souborném katalogu ČR</dc:title>
  <dc:creator>Kendeová Miroslava</dc:creator>
  <cp:lastModifiedBy>Svobodová Eva</cp:lastModifiedBy>
  <cp:revision>77</cp:revision>
  <cp:lastPrinted>2015-02-27T15:26:15Z</cp:lastPrinted>
  <dcterms:created xsi:type="dcterms:W3CDTF">2013-04-19T06:37:14Z</dcterms:created>
  <dcterms:modified xsi:type="dcterms:W3CDTF">2015-03-02T02:59:16Z</dcterms:modified>
</cp:coreProperties>
</file>