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notesMasterIdLst>
    <p:notesMasterId r:id="rId11"/>
  </p:notesMasterIdLst>
  <p:sldIdLst>
    <p:sldId id="256" r:id="rId2"/>
    <p:sldId id="257" r:id="rId3"/>
    <p:sldId id="263" r:id="rId4"/>
    <p:sldId id="258" r:id="rId5"/>
    <p:sldId id="264" r:id="rId6"/>
    <p:sldId id="265" r:id="rId7"/>
    <p:sldId id="259" r:id="rId8"/>
    <p:sldId id="260" r:id="rId9"/>
    <p:sldId id="261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4" autoAdjust="0"/>
    <p:restoredTop sz="66912" autoAdjust="0"/>
  </p:normalViewPr>
  <p:slideViewPr>
    <p:cSldViewPr snapToGrid="0">
      <p:cViewPr varScale="1">
        <p:scale>
          <a:sx n="61" d="100"/>
          <a:sy n="61" d="100"/>
        </p:scale>
        <p:origin x="169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FDF8FF-7DCC-43E1-AE32-F2448820966F}" type="datetimeFigureOut">
              <a:rPr lang="cs-CZ" smtClean="0"/>
              <a:t>15.11.2018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03B7DD-A68F-450C-9382-FAE32126C4D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698376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b="1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03B7DD-A68F-450C-9382-FAE32126C4D5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578077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03B7DD-A68F-450C-9382-FAE32126C4D5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290379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 smtClean="0">
              <a:solidFill>
                <a:schemeClr val="tx1"/>
              </a:solidFill>
            </a:endParaRPr>
          </a:p>
          <a:p>
            <a:endParaRPr lang="cs-CZ" dirty="0" smtClean="0">
              <a:solidFill>
                <a:srgbClr val="FF0000"/>
              </a:solidFill>
            </a:endParaRPr>
          </a:p>
          <a:p>
            <a:endParaRPr lang="cs-CZ" dirty="0" smtClean="0">
              <a:solidFill>
                <a:srgbClr val="FF0000"/>
              </a:solidFill>
            </a:endParaRP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03B7DD-A68F-450C-9382-FAE32126C4D5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526550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03B7DD-A68F-450C-9382-FAE32126C4D5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09816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03B7DD-A68F-450C-9382-FAE32126C4D5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850778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03B7DD-A68F-450C-9382-FAE32126C4D5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056315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03B7DD-A68F-450C-9382-FAE32126C4D5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7292530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03B7DD-A68F-450C-9382-FAE32126C4D5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26494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03B7DD-A68F-450C-9382-FAE32126C4D5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347781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F1D24-5649-40BC-993E-CB2887AAAFCD}" type="datetimeFigureOut">
              <a:rPr lang="cs-CZ" smtClean="0"/>
              <a:t>15.11.2018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BDC6B-D0F5-4DD5-AA84-393A2F42B1B2}" type="slidenum">
              <a:rPr lang="cs-CZ" smtClean="0"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947777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F1D24-5649-40BC-993E-CB2887AAAFCD}" type="datetimeFigureOut">
              <a:rPr lang="cs-CZ" smtClean="0"/>
              <a:t>15.11.2018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BDC6B-D0F5-4DD5-AA84-393A2F42B1B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056047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F1D24-5649-40BC-993E-CB2887AAAFCD}" type="datetimeFigureOut">
              <a:rPr lang="cs-CZ" smtClean="0"/>
              <a:t>15.11.2018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BDC6B-D0F5-4DD5-AA84-393A2F42B1B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510314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F1D24-5649-40BC-993E-CB2887AAAFCD}" type="datetimeFigureOut">
              <a:rPr lang="cs-CZ" smtClean="0"/>
              <a:t>15.11.2018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BDC6B-D0F5-4DD5-AA84-393A2F42B1B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618982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F1D24-5649-40BC-993E-CB2887AAAFCD}" type="datetimeFigureOut">
              <a:rPr lang="cs-CZ" smtClean="0"/>
              <a:t>15.11.2018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BDC6B-D0F5-4DD5-AA84-393A2F42B1B2}" type="slidenum">
              <a:rPr lang="cs-CZ" smtClean="0"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295747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F1D24-5649-40BC-993E-CB2887AAAFCD}" type="datetimeFigureOut">
              <a:rPr lang="cs-CZ" smtClean="0"/>
              <a:t>15.11.2018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BDC6B-D0F5-4DD5-AA84-393A2F42B1B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139407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F1D24-5649-40BC-993E-CB2887AAAFCD}" type="datetimeFigureOut">
              <a:rPr lang="cs-CZ" smtClean="0"/>
              <a:t>15.11.2018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BDC6B-D0F5-4DD5-AA84-393A2F42B1B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217412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F1D24-5649-40BC-993E-CB2887AAAFCD}" type="datetimeFigureOut">
              <a:rPr lang="cs-CZ" smtClean="0"/>
              <a:t>15.11.2018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BDC6B-D0F5-4DD5-AA84-393A2F42B1B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730367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F1D24-5649-40BC-993E-CB2887AAAFCD}" type="datetimeFigureOut">
              <a:rPr lang="cs-CZ" smtClean="0"/>
              <a:t>15.11.2018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BDC6B-D0F5-4DD5-AA84-393A2F42B1B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421474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FF1F1D24-5649-40BC-993E-CB2887AAAFCD}" type="datetimeFigureOut">
              <a:rPr lang="cs-CZ" smtClean="0"/>
              <a:t>15.11.2018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DABDC6B-D0F5-4DD5-AA84-393A2F42B1B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240479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F1D24-5649-40BC-993E-CB2887AAAFCD}" type="datetimeFigureOut">
              <a:rPr lang="cs-CZ" smtClean="0"/>
              <a:t>15.11.2018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BDC6B-D0F5-4DD5-AA84-393A2F42B1B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07249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FF1F1D24-5649-40BC-993E-CB2887AAAFCD}" type="datetimeFigureOut">
              <a:rPr lang="cs-CZ" smtClean="0"/>
              <a:t>15.11.2018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6DABDC6B-D0F5-4DD5-AA84-393A2F42B1B2}" type="slidenum">
              <a:rPr lang="cs-CZ" smtClean="0"/>
              <a:t>‹#›</a:t>
            </a:fld>
            <a:endParaRPr lang="cs-CZ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047578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zdenka.mikulecka@svkhk.cz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Petra.Stastna@nkp.cz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cap="al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 dál s ANL</a:t>
            </a:r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endParaRPr lang="cs-CZ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610234" y="4451557"/>
            <a:ext cx="9087780" cy="1980773"/>
          </a:xfrm>
        </p:spPr>
        <p:txBody>
          <a:bodyPr>
            <a:normAutofit/>
          </a:bodyPr>
          <a:lstStyle/>
          <a:p>
            <a:r>
              <a:rPr lang="cs-CZ" dirty="0" smtClean="0"/>
              <a:t>Zdeňka Mikulecká</a:t>
            </a:r>
            <a:endParaRPr lang="cs-CZ" cap="none" dirty="0" smtClean="0"/>
          </a:p>
          <a:p>
            <a:r>
              <a:rPr lang="cs-CZ" dirty="0" smtClean="0"/>
              <a:t>Výroční seminář Souborného katalogu ČR 2018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62989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cs-CZ" sz="2800" dirty="0" smtClean="0">
              <a:solidFill>
                <a:schemeClr val="tx2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cs-CZ" sz="2800" dirty="0">
                <a:solidFill>
                  <a:schemeClr val="tx2"/>
                </a:solidFill>
              </a:rPr>
              <a:t> Koncepce národního systému analytické bibliografie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800" dirty="0" smtClean="0">
                <a:solidFill>
                  <a:schemeClr val="tx2"/>
                </a:solidFill>
              </a:rPr>
              <a:t> Současný stav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800" dirty="0" smtClean="0">
                <a:solidFill>
                  <a:schemeClr val="tx2"/>
                </a:solidFill>
              </a:rPr>
              <a:t> Vznik nového pracoviště v NK ČR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800" dirty="0" smtClean="0">
                <a:solidFill>
                  <a:schemeClr val="tx2"/>
                </a:solidFill>
              </a:rPr>
              <a:t> ANL v r. 2019 a 2020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1097280" y="1014737"/>
            <a:ext cx="66751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ANL</a:t>
            </a:r>
          </a:p>
        </p:txBody>
      </p:sp>
    </p:spTree>
    <p:extLst>
      <p:ext uri="{BB962C8B-B14F-4D97-AF65-F5344CB8AC3E}">
        <p14:creationId xmlns:p14="http://schemas.microsoft.com/office/powerpoint/2010/main" val="1358859674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Koncepce národního systému analytické bibliografie</a:t>
            </a:r>
            <a:endParaRPr lang="cs-CZ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2800" dirty="0">
                <a:solidFill>
                  <a:schemeClr val="tx2"/>
                </a:solidFill>
              </a:rPr>
              <a:t>S</a:t>
            </a:r>
            <a:r>
              <a:rPr lang="cs-CZ" sz="2800" dirty="0" smtClean="0">
                <a:solidFill>
                  <a:schemeClr val="tx2"/>
                </a:solidFill>
              </a:rPr>
              <a:t>chválena </a:t>
            </a:r>
            <a:r>
              <a:rPr lang="cs-CZ" sz="2800" dirty="0">
                <a:solidFill>
                  <a:schemeClr val="tx2"/>
                </a:solidFill>
              </a:rPr>
              <a:t>na 41. zasedání Ústřední knihovnické </a:t>
            </a:r>
            <a:r>
              <a:rPr lang="cs-CZ" sz="2800" dirty="0" smtClean="0">
                <a:solidFill>
                  <a:schemeClr val="tx2"/>
                </a:solidFill>
              </a:rPr>
              <a:t>rady – doporučeno: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800" dirty="0" smtClean="0">
                <a:solidFill>
                  <a:schemeClr val="tx2"/>
                </a:solidFill>
              </a:rPr>
              <a:t> začlenit analytickou bibliografii do Koncepce NK ČR a do plánů činnosti NK ČR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800" dirty="0" smtClean="0">
                <a:solidFill>
                  <a:schemeClr val="tx2"/>
                </a:solidFill>
              </a:rPr>
              <a:t> zpracovanou koncepci realizovat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800" dirty="0" smtClean="0">
                <a:solidFill>
                  <a:schemeClr val="tx2"/>
                </a:solidFill>
              </a:rPr>
              <a:t> do 2 let vybudovat plně funkční pracoviště zajištěné finančně, technicky i personálně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779962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ANL v r. 2018</a:t>
            </a:r>
            <a:endParaRPr lang="cs-CZ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sz="2800" dirty="0" smtClean="0">
                <a:solidFill>
                  <a:schemeClr val="tx2"/>
                </a:solidFill>
              </a:rPr>
              <a:t>Doplňování záznamů do báze ANL: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800" dirty="0" smtClean="0">
                <a:solidFill>
                  <a:schemeClr val="tx2"/>
                </a:solidFill>
              </a:rPr>
              <a:t> na kooperativní bázi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800" dirty="0">
                <a:solidFill>
                  <a:schemeClr val="tx2"/>
                </a:solidFill>
              </a:rPr>
              <a:t> </a:t>
            </a:r>
            <a:r>
              <a:rPr lang="cs-CZ" sz="2800" dirty="0" smtClean="0">
                <a:solidFill>
                  <a:schemeClr val="tx2"/>
                </a:solidFill>
              </a:rPr>
              <a:t>za finanční podpory z VISK 9/1</a:t>
            </a:r>
          </a:p>
          <a:p>
            <a:pPr marL="0" indent="0">
              <a:buNone/>
            </a:pPr>
            <a:endParaRPr lang="cs-CZ" sz="2800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cs-CZ" sz="2800" dirty="0" smtClean="0">
                <a:solidFill>
                  <a:schemeClr val="tx2"/>
                </a:solidFill>
              </a:rPr>
              <a:t>Koordinace - Národní knihovna ČR: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800" dirty="0">
                <a:solidFill>
                  <a:schemeClr val="tx2"/>
                </a:solidFill>
              </a:rPr>
              <a:t> </a:t>
            </a:r>
            <a:r>
              <a:rPr lang="cs-CZ" sz="2800" dirty="0" smtClean="0">
                <a:solidFill>
                  <a:schemeClr val="tx2"/>
                </a:solidFill>
              </a:rPr>
              <a:t>správa báze ANL (v rozsahu 150 hod.)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800" dirty="0">
                <a:solidFill>
                  <a:schemeClr val="tx2"/>
                </a:solidFill>
              </a:rPr>
              <a:t> </a:t>
            </a:r>
            <a:r>
              <a:rPr lang="cs-CZ" sz="2800" dirty="0" smtClean="0">
                <a:solidFill>
                  <a:schemeClr val="tx2"/>
                </a:solidFill>
              </a:rPr>
              <a:t>rozdělování excerpční základny, metodika, přípravné kroky k realizaci návrhu nového pracoviště  (v rozsahu 300 hod.)</a:t>
            </a:r>
          </a:p>
        </p:txBody>
      </p:sp>
    </p:spTree>
    <p:extLst>
      <p:ext uri="{BB962C8B-B14F-4D97-AF65-F5344CB8AC3E}">
        <p14:creationId xmlns:p14="http://schemas.microsoft.com/office/powerpoint/2010/main" val="1770999299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Vznik nového pracoviště v r. 2019</a:t>
            </a:r>
            <a:endParaRPr lang="cs-CZ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sz="3200" dirty="0" smtClean="0">
                <a:solidFill>
                  <a:schemeClr val="tx2"/>
                </a:solidFill>
              </a:rPr>
              <a:t>…se prozatím odkládá</a:t>
            </a:r>
          </a:p>
          <a:p>
            <a:endParaRPr lang="cs-CZ" sz="3200" dirty="0" smtClean="0">
              <a:solidFill>
                <a:schemeClr val="tx2"/>
              </a:solidFill>
            </a:endParaRPr>
          </a:p>
          <a:p>
            <a:endParaRPr lang="cs-CZ" sz="3200" dirty="0"/>
          </a:p>
          <a:p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208452598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jak to tedy bude dál</a:t>
            </a:r>
            <a:endParaRPr lang="cs-CZ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ovéPole 2"/>
          <p:cNvSpPr txBox="1"/>
          <p:nvPr/>
        </p:nvSpPr>
        <p:spPr>
          <a:xfrm rot="1670455">
            <a:off x="5486401" y="2733840"/>
            <a:ext cx="2380593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3000" dirty="0" smtClean="0">
                <a:solidFill>
                  <a:schemeClr val="tx2"/>
                </a:solidFill>
              </a:rPr>
              <a:t>?</a:t>
            </a:r>
            <a:endParaRPr lang="cs-CZ" sz="130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120556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ANL v r. 2019</a:t>
            </a:r>
            <a:endParaRPr lang="cs-CZ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cs-CZ" sz="2800" dirty="0" smtClean="0">
                <a:solidFill>
                  <a:schemeClr val="tx1"/>
                </a:solidFill>
              </a:rPr>
              <a:t> </a:t>
            </a:r>
            <a:r>
              <a:rPr lang="cs-CZ" sz="2800" dirty="0" smtClean="0">
                <a:solidFill>
                  <a:schemeClr val="tx2"/>
                </a:solidFill>
              </a:rPr>
              <a:t>Koordinace a správa </a:t>
            </a:r>
            <a:r>
              <a:rPr lang="cs-CZ" sz="2800" dirty="0">
                <a:solidFill>
                  <a:schemeClr val="tx2"/>
                </a:solidFill>
              </a:rPr>
              <a:t>báze </a:t>
            </a:r>
            <a:r>
              <a:rPr lang="cs-CZ" sz="2800" dirty="0" smtClean="0">
                <a:solidFill>
                  <a:schemeClr val="tx2"/>
                </a:solidFill>
              </a:rPr>
              <a:t>ANL – 2 </a:t>
            </a:r>
            <a:r>
              <a:rPr lang="cs-CZ" sz="2800" dirty="0">
                <a:solidFill>
                  <a:schemeClr val="tx2"/>
                </a:solidFill>
              </a:rPr>
              <a:t>pracovníci </a:t>
            </a:r>
            <a:r>
              <a:rPr lang="cs-CZ" sz="2800" dirty="0" smtClean="0">
                <a:solidFill>
                  <a:schemeClr val="tx2"/>
                </a:solidFill>
              </a:rPr>
              <a:t>NK </a:t>
            </a:r>
            <a:r>
              <a:rPr lang="cs-CZ" sz="2800" dirty="0">
                <a:solidFill>
                  <a:schemeClr val="tx2"/>
                </a:solidFill>
              </a:rPr>
              <a:t>ČR </a:t>
            </a:r>
            <a:r>
              <a:rPr lang="cs-CZ" sz="2800" dirty="0" smtClean="0">
                <a:solidFill>
                  <a:schemeClr val="tx2"/>
                </a:solidFill>
              </a:rPr>
              <a:t>na DPP v</a:t>
            </a:r>
            <a:r>
              <a:rPr lang="cs-CZ" sz="2800" dirty="0">
                <a:solidFill>
                  <a:schemeClr val="tx2"/>
                </a:solidFill>
              </a:rPr>
              <a:t> rámci projektu podaného SVK </a:t>
            </a:r>
            <a:r>
              <a:rPr lang="cs-CZ" sz="2800" dirty="0" smtClean="0">
                <a:solidFill>
                  <a:schemeClr val="tx2"/>
                </a:solidFill>
              </a:rPr>
              <a:t>HK</a:t>
            </a:r>
            <a:endParaRPr lang="cs-CZ" sz="2800" dirty="0">
              <a:solidFill>
                <a:schemeClr val="tx2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cs-CZ" sz="2800" dirty="0" smtClean="0">
                <a:solidFill>
                  <a:schemeClr val="tx2"/>
                </a:solidFill>
              </a:rPr>
              <a:t> Pokračování kooperativních projektů VISK 9/1 </a:t>
            </a:r>
            <a:endParaRPr lang="cs-CZ" sz="28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87155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ANL v r. 2020</a:t>
            </a:r>
            <a:endParaRPr lang="cs-CZ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97280" y="1877265"/>
            <a:ext cx="10058400" cy="4023360"/>
          </a:xfrm>
        </p:spPr>
        <p:txBody>
          <a:bodyPr>
            <a:normAutofit/>
          </a:bodyPr>
          <a:lstStyle/>
          <a:p>
            <a:r>
              <a:rPr lang="cs-CZ" sz="2800" dirty="0" smtClean="0">
                <a:solidFill>
                  <a:schemeClr val="tx2"/>
                </a:solidFill>
              </a:rPr>
              <a:t>MK ČR - příslib řešení</a:t>
            </a:r>
          </a:p>
          <a:p>
            <a:r>
              <a:rPr lang="cs-CZ" sz="2800" dirty="0" smtClean="0">
                <a:solidFill>
                  <a:schemeClr val="tx2"/>
                </a:solidFill>
              </a:rPr>
              <a:t>NK ČR - zřízení plně funkčního pracoviště a plnění dané koncepce</a:t>
            </a:r>
            <a:endParaRPr lang="cs-CZ" sz="28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190336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44576" y="237322"/>
            <a:ext cx="10058400" cy="1450757"/>
          </a:xfrm>
        </p:spPr>
        <p:txBody>
          <a:bodyPr/>
          <a:lstStyle/>
          <a:p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Děkuji za pozornost!</a:t>
            </a:r>
            <a:endParaRPr lang="cs-CZ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54935" y="1861500"/>
            <a:ext cx="10058400" cy="40233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dirty="0" smtClean="0">
                <a:solidFill>
                  <a:schemeClr val="tx2"/>
                </a:solidFill>
              </a:rPr>
              <a:t>Zdeňka Mikulecká</a:t>
            </a:r>
          </a:p>
          <a:p>
            <a:pPr marL="0" indent="0">
              <a:buNone/>
            </a:pPr>
            <a:r>
              <a:rPr lang="cs-CZ" sz="2400" dirty="0" smtClean="0">
                <a:solidFill>
                  <a:schemeClr val="tx2"/>
                </a:solidFill>
              </a:rPr>
              <a:t>Studijní a vědecká knihovna v Hradci Králové</a:t>
            </a:r>
          </a:p>
          <a:p>
            <a:pPr marL="0" indent="0">
              <a:buNone/>
            </a:pPr>
            <a:r>
              <a:rPr lang="cs-CZ" sz="2400" dirty="0" smtClean="0">
                <a:solidFill>
                  <a:schemeClr val="tx2"/>
                </a:solidFill>
                <a:hlinkClick r:id="rId3"/>
              </a:rPr>
              <a:t>zdenka.mikulecka@svkhk.cz</a:t>
            </a:r>
            <a:endParaRPr lang="cs-CZ" sz="2400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cs-CZ" sz="2400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cs-CZ" sz="2400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cs-CZ" sz="2400" dirty="0">
              <a:solidFill>
                <a:schemeClr val="tx2"/>
              </a:solidFill>
            </a:endParaRPr>
          </a:p>
          <a:p>
            <a:pPr marL="0" indent="0" algn="r">
              <a:buNone/>
            </a:pPr>
            <a:r>
              <a:rPr lang="cs-CZ" sz="2400" dirty="0" smtClean="0">
                <a:solidFill>
                  <a:schemeClr val="tx2"/>
                </a:solidFill>
              </a:rPr>
              <a:t>DOTAZY NA:</a:t>
            </a:r>
          </a:p>
          <a:p>
            <a:pPr marL="0" indent="0" algn="r">
              <a:buNone/>
            </a:pPr>
            <a:r>
              <a:rPr lang="cs-CZ" sz="2400" dirty="0" smtClean="0">
                <a:solidFill>
                  <a:schemeClr val="tx2"/>
                </a:solidFill>
                <a:hlinkClick r:id="rId4"/>
              </a:rPr>
              <a:t>Petra.Stastna@nkp.cz</a:t>
            </a:r>
            <a:endParaRPr lang="cs-CZ" sz="2400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cs-CZ" sz="24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916741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wind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ktiva">
  <a:themeElements>
    <a:clrScheme name="Retrospektiva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ktiv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ktiv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500</TotalTime>
  <Words>229</Words>
  <Application>Microsoft Office PowerPoint</Application>
  <PresentationFormat>Širokoúhlá obrazovka</PresentationFormat>
  <Paragraphs>54</Paragraphs>
  <Slides>9</Slides>
  <Notes>9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Retrospektiva</vt:lpstr>
      <vt:lpstr>Co dál s ANL?</vt:lpstr>
      <vt:lpstr>Prezentace aplikace PowerPoint</vt:lpstr>
      <vt:lpstr>Koncepce národního systému analytické bibliografie</vt:lpstr>
      <vt:lpstr>ANL v r. 2018</vt:lpstr>
      <vt:lpstr>Vznik nového pracoviště v r. 2019</vt:lpstr>
      <vt:lpstr>A jak to tedy bude dál</vt:lpstr>
      <vt:lpstr>ANL v r. 2019</vt:lpstr>
      <vt:lpstr>ANL v r. 2020</vt:lpstr>
      <vt:lpstr>Děkuji za pozornost!</vt:lpstr>
    </vt:vector>
  </TitlesOfParts>
  <Company>Studijní a vědecká knihovna v Hradci Králové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Mikulecká Zdeňka</dc:creator>
  <cp:lastModifiedBy>Mikulecká Zdeňka</cp:lastModifiedBy>
  <cp:revision>58</cp:revision>
  <dcterms:created xsi:type="dcterms:W3CDTF">2018-11-13T07:15:10Z</dcterms:created>
  <dcterms:modified xsi:type="dcterms:W3CDTF">2018-11-15T11:17:00Z</dcterms:modified>
</cp:coreProperties>
</file>