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8" r:id="rId5"/>
    <p:sldId id="279" r:id="rId6"/>
    <p:sldId id="280" r:id="rId7"/>
    <p:sldId id="281" r:id="rId8"/>
    <p:sldId id="282" r:id="rId9"/>
    <p:sldId id="263" r:id="rId10"/>
    <p:sldId id="264" r:id="rId11"/>
    <p:sldId id="265" r:id="rId12"/>
    <p:sldId id="266" r:id="rId13"/>
    <p:sldId id="267" r:id="rId14"/>
    <p:sldId id="269" r:id="rId15"/>
    <p:sldId id="283" r:id="rId16"/>
    <p:sldId id="285" r:id="rId17"/>
    <p:sldId id="284" r:id="rId18"/>
    <p:sldId id="277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32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49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93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19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69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590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95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38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32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24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244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ECD52-1709-4534-9EC3-73282C04C09F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B6C57-E1D9-47F9-B105-F9EC10E4D4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84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7030A0"/>
                </a:solidFill>
              </a:rPr>
              <a:t>obalkyknih.cz a seriály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422" y="4764326"/>
            <a:ext cx="7454537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Školení katalogizace podle RDA ve formátu MARC21</a:t>
            </a:r>
          </a:p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Národní technické muzeum 2019</a:t>
            </a:r>
          </a:p>
          <a:p>
            <a:pPr algn="l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Lucie Frelichová,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Jana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Militká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22" y="919408"/>
            <a:ext cx="30591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9045109" y="5645497"/>
            <a:ext cx="2634856" cy="774591"/>
            <a:chOff x="9088652" y="5162325"/>
            <a:chExt cx="2634856" cy="774591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9987" y="5162325"/>
              <a:ext cx="1473521" cy="774591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8652" y="5264916"/>
              <a:ext cx="941850" cy="6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90" y="0"/>
            <a:ext cx="8189844" cy="6690523"/>
          </a:xfrm>
        </p:spPr>
      </p:pic>
      <p:grpSp>
        <p:nvGrpSpPr>
          <p:cNvPr id="10" name="Skupina 9"/>
          <p:cNvGrpSpPr/>
          <p:nvPr/>
        </p:nvGrpSpPr>
        <p:grpSpPr>
          <a:xfrm>
            <a:off x="3831771" y="3675017"/>
            <a:ext cx="2455818" cy="313509"/>
            <a:chOff x="3831771" y="3675017"/>
            <a:chExt cx="2455818" cy="313509"/>
          </a:xfrm>
        </p:grpSpPr>
        <p:sp>
          <p:nvSpPr>
            <p:cNvPr id="5" name="Obdélník 4"/>
            <p:cNvSpPr/>
            <p:nvPr/>
          </p:nvSpPr>
          <p:spPr>
            <a:xfrm>
              <a:off x="3831771" y="3779520"/>
              <a:ext cx="1515292" cy="20900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6" name="Přímá spojnice se šipkou 5"/>
            <p:cNvCxnSpPr/>
            <p:nvPr/>
          </p:nvCxnSpPr>
          <p:spPr>
            <a:xfrm flipH="1">
              <a:off x="5347063" y="3675017"/>
              <a:ext cx="940526" cy="2090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38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9"/>
          <a:stretch/>
        </p:blipFill>
        <p:spPr>
          <a:xfrm>
            <a:off x="3631475" y="125066"/>
            <a:ext cx="4737462" cy="679913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944983" y="949234"/>
            <a:ext cx="2412274" cy="2699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9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201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7030A0"/>
                </a:solidFill>
              </a:rPr>
              <a:t>PERIODIKA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245325"/>
            <a:ext cx="11240590" cy="17242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v aplikaci </a:t>
            </a:r>
            <a:r>
              <a:rPr lang="cs-CZ" sz="3400" dirty="0" err="1" smtClean="0"/>
              <a:t>ObalkyKnih</a:t>
            </a:r>
            <a:r>
              <a:rPr lang="cs-CZ" sz="3400" dirty="0" smtClean="0"/>
              <a:t> přepneme při vyhledávání z Monografie na Periodikum a hledáme opět nejlépe podle ISSN</a:t>
            </a:r>
          </a:p>
          <a:p>
            <a:pPr marL="0" indent="0">
              <a:buNone/>
            </a:pPr>
            <a:r>
              <a:rPr lang="cs-CZ" sz="2000" dirty="0" smtClean="0"/>
              <a:t> </a:t>
            </a:r>
            <a:endParaRPr lang="cs-CZ" sz="2000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3633112" y="2550927"/>
            <a:ext cx="4347411" cy="3318438"/>
            <a:chOff x="7006389" y="3018019"/>
            <a:chExt cx="4347411" cy="3318438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389" y="3018019"/>
              <a:ext cx="4347411" cy="3318438"/>
            </a:xfrm>
            <a:prstGeom prst="rect">
              <a:avLst/>
            </a:prstGeom>
          </p:spPr>
        </p:pic>
        <p:cxnSp>
          <p:nvCxnSpPr>
            <p:cNvPr id="10" name="Přímá spojnice se šipkou 9"/>
            <p:cNvCxnSpPr/>
            <p:nvPr/>
          </p:nvCxnSpPr>
          <p:spPr>
            <a:xfrm flipH="1">
              <a:off x="9180094" y="3215307"/>
              <a:ext cx="1003852" cy="62616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838199" y="6231835"/>
            <a:ext cx="670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(hledání periodik dle </a:t>
            </a:r>
            <a:r>
              <a:rPr lang="cs-CZ" dirty="0"/>
              <a:t>čárového kódu se v databázi NKC neosvědčilo)</a:t>
            </a:r>
          </a:p>
        </p:txBody>
      </p:sp>
    </p:spTree>
    <p:extLst>
      <p:ext uri="{BB962C8B-B14F-4D97-AF65-F5344CB8AC3E}">
        <p14:creationId xmlns:p14="http://schemas.microsoft.com/office/powerpoint/2010/main" val="140567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2121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7030A0"/>
                </a:solidFill>
              </a:rPr>
              <a:t>PERIODIKA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523999"/>
            <a:ext cx="6633839" cy="3222171"/>
          </a:xfrm>
        </p:spPr>
        <p:txBody>
          <a:bodyPr>
            <a:normAutofit/>
          </a:bodyPr>
          <a:lstStyle/>
          <a:p>
            <a:r>
              <a:rPr lang="cs-CZ" sz="3400" dirty="0" smtClean="0"/>
              <a:t>v sekci Informace o části vyplníme: </a:t>
            </a:r>
          </a:p>
          <a:p>
            <a:pPr lvl="1"/>
            <a:r>
              <a:rPr lang="cs-CZ" sz="3000" dirty="0" smtClean="0"/>
              <a:t>rok skenovaného čísla</a:t>
            </a:r>
          </a:p>
          <a:p>
            <a:pPr lvl="1"/>
            <a:r>
              <a:rPr lang="cs-CZ" sz="3000" dirty="0" smtClean="0"/>
              <a:t>ročník </a:t>
            </a:r>
          </a:p>
          <a:p>
            <a:pPr lvl="1"/>
            <a:r>
              <a:rPr lang="cs-CZ" sz="3000" dirty="0" smtClean="0"/>
              <a:t>číslo části</a:t>
            </a:r>
            <a:endParaRPr lang="cs-CZ" sz="3000" dirty="0"/>
          </a:p>
        </p:txBody>
      </p:sp>
      <p:grpSp>
        <p:nvGrpSpPr>
          <p:cNvPr id="24" name="Skupina 23"/>
          <p:cNvGrpSpPr/>
          <p:nvPr/>
        </p:nvGrpSpPr>
        <p:grpSpPr>
          <a:xfrm>
            <a:off x="2882537" y="887957"/>
            <a:ext cx="8029303" cy="5634445"/>
            <a:chOff x="2386149" y="1149532"/>
            <a:chExt cx="8029303" cy="5634445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24"/>
            <a:stretch/>
          </p:blipFill>
          <p:spPr>
            <a:xfrm>
              <a:off x="7676691" y="1149532"/>
              <a:ext cx="2738761" cy="5634445"/>
            </a:xfrm>
            <a:prstGeom prst="rect">
              <a:avLst/>
            </a:prstGeom>
          </p:spPr>
        </p:pic>
        <p:cxnSp>
          <p:nvCxnSpPr>
            <p:cNvPr id="19" name="Přímá spojnice se šipkou 18"/>
            <p:cNvCxnSpPr/>
            <p:nvPr/>
          </p:nvCxnSpPr>
          <p:spPr>
            <a:xfrm>
              <a:off x="4807132" y="2595472"/>
              <a:ext cx="3021874" cy="5657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/>
            <p:cNvCxnSpPr/>
            <p:nvPr/>
          </p:nvCxnSpPr>
          <p:spPr>
            <a:xfrm>
              <a:off x="2386149" y="3061063"/>
              <a:ext cx="5399315" cy="5878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>
              <a:off x="2934788" y="3526655"/>
              <a:ext cx="4850676" cy="6450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9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93114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7030A0"/>
                </a:solidFill>
              </a:rPr>
              <a:t>PERIODIKA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58241"/>
            <a:ext cx="10515600" cy="919036"/>
          </a:xfrm>
        </p:spPr>
        <p:txBody>
          <a:bodyPr/>
          <a:lstStyle/>
          <a:p>
            <a:r>
              <a:rPr lang="cs-CZ" dirty="0" smtClean="0"/>
              <a:t>dále již postupujeme stejně jako u </a:t>
            </a:r>
            <a:r>
              <a:rPr lang="cs-CZ" dirty="0" smtClean="0"/>
              <a:t>monografií ;)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8" y="1854112"/>
            <a:ext cx="9574627" cy="493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7"/>
            <a:ext cx="10515600" cy="7931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rgbClr val="7030A0"/>
                </a:solidFill>
              </a:rPr>
              <a:t>PERIODIKA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838200" y="1158241"/>
            <a:ext cx="10515600" cy="9190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a nebo …</a:t>
            </a: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653309" y="1259794"/>
            <a:ext cx="9835209" cy="5396182"/>
            <a:chOff x="1653309" y="1259794"/>
            <a:chExt cx="9835209" cy="5396182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1365" y="1259794"/>
              <a:ext cx="8577153" cy="5396182"/>
            </a:xfrm>
            <a:prstGeom prst="rect">
              <a:avLst/>
            </a:prstGeom>
          </p:spPr>
        </p:pic>
        <p:sp>
          <p:nvSpPr>
            <p:cNvPr id="5" name="Obdélník 4"/>
            <p:cNvSpPr/>
            <p:nvPr/>
          </p:nvSpPr>
          <p:spPr>
            <a:xfrm>
              <a:off x="4036291" y="5523345"/>
              <a:ext cx="6382327" cy="50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9" name="Přímá spojnice se šipkou 8"/>
            <p:cNvCxnSpPr/>
            <p:nvPr/>
          </p:nvCxnSpPr>
          <p:spPr>
            <a:xfrm>
              <a:off x="1653309" y="5006109"/>
              <a:ext cx="2382982" cy="7712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298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957754" y="1158241"/>
            <a:ext cx="10276491" cy="5578890"/>
            <a:chOff x="1839309" y="1074847"/>
            <a:chExt cx="9077817" cy="478992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b="17175"/>
            <a:stretch/>
          </p:blipFill>
          <p:spPr>
            <a:xfrm>
              <a:off x="1839309" y="1074847"/>
              <a:ext cx="9077817" cy="4789925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2018076" y="4618805"/>
              <a:ext cx="4132146" cy="44062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" name="Přímá spojnice se šipkou 3"/>
            <p:cNvCxnSpPr/>
            <p:nvPr/>
          </p:nvCxnSpPr>
          <p:spPr>
            <a:xfrm flipH="1" flipV="1">
              <a:off x="6150222" y="4861856"/>
              <a:ext cx="1982143" cy="7550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Nadpis 1"/>
          <p:cNvSpPr txBox="1">
            <a:spLocks/>
          </p:cNvSpPr>
          <p:nvPr/>
        </p:nvSpPr>
        <p:spPr>
          <a:xfrm>
            <a:off x="838200" y="365127"/>
            <a:ext cx="10515600" cy="7931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rgbClr val="7030A0"/>
                </a:solidFill>
              </a:rPr>
              <a:t>PERIODIKA</a:t>
            </a:r>
            <a:endParaRPr lang="cs-CZ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73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73" y="1292772"/>
            <a:ext cx="11752331" cy="5218386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838200" y="365127"/>
            <a:ext cx="10515600" cy="7931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rgbClr val="7030A0"/>
                </a:solidFill>
              </a:rPr>
              <a:t>PERIODIKA</a:t>
            </a:r>
            <a:endParaRPr lang="cs-CZ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4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115" y="2977698"/>
            <a:ext cx="5693229" cy="993412"/>
          </a:xfrm>
        </p:spPr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Děkujeme za pozornost.</a:t>
            </a: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42" y="1507807"/>
            <a:ext cx="2964349" cy="4351338"/>
          </a:xfrm>
        </p:spPr>
      </p:pic>
    </p:spTree>
    <p:extLst>
      <p:ext uri="{BB962C8B-B14F-4D97-AF65-F5344CB8AC3E}">
        <p14:creationId xmlns:p14="http://schemas.microsoft.com/office/powerpoint/2010/main" val="321459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7030A0"/>
                </a:solidFill>
              </a:rPr>
              <a:t>Proč skenovat?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068" y="2020389"/>
            <a:ext cx="8845731" cy="4156574"/>
          </a:xfrm>
        </p:spPr>
        <p:txBody>
          <a:bodyPr>
            <a:normAutofit/>
          </a:bodyPr>
          <a:lstStyle/>
          <a:p>
            <a:r>
              <a:rPr lang="cs-CZ" sz="3400" dirty="0"/>
              <a:t>o</a:t>
            </a:r>
            <a:r>
              <a:rPr lang="cs-CZ" sz="3400" dirty="0" smtClean="0"/>
              <a:t>bohacení katalogu – nejen svého</a:t>
            </a:r>
          </a:p>
          <a:p>
            <a:r>
              <a:rPr lang="cs-CZ" sz="3400" dirty="0"/>
              <a:t>p</a:t>
            </a:r>
            <a:r>
              <a:rPr lang="cs-CZ" sz="3400" dirty="0" smtClean="0"/>
              <a:t>omoc čtenářům</a:t>
            </a:r>
          </a:p>
          <a:p>
            <a:r>
              <a:rPr lang="cs-CZ" sz="3400" dirty="0"/>
              <a:t>j</a:t>
            </a:r>
            <a:r>
              <a:rPr lang="cs-CZ" sz="3400" dirty="0" smtClean="0"/>
              <a:t>e to jednoduché </a:t>
            </a:r>
            <a:r>
              <a:rPr lang="cs-CZ" sz="3400" dirty="0" smtClean="0">
                <a:sym typeface="Wingdings" panose="05000000000000000000" pitchFamily="2" charset="2"/>
              </a:rPr>
              <a:t> 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21997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227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7030A0"/>
                </a:solidFill>
              </a:rPr>
              <a:t>Co potřebujeme?</a:t>
            </a:r>
            <a:endParaRPr lang="cs-CZ" b="1" dirty="0">
              <a:solidFill>
                <a:srgbClr val="7030A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19" y="1489166"/>
            <a:ext cx="3337552" cy="28838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03257" y="3475056"/>
            <a:ext cx="2460850" cy="3281133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562" y="3820883"/>
            <a:ext cx="3099578" cy="23456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28" y="1489166"/>
            <a:ext cx="3036229" cy="22771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82" y="3133482"/>
            <a:ext cx="2314612" cy="32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1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3709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7030A0"/>
                </a:solidFill>
              </a:rPr>
              <a:t>Vícesvazkové monografie</a:t>
            </a:r>
            <a:endParaRPr lang="cs-CZ" b="1" dirty="0">
              <a:solidFill>
                <a:srgbClr val="7030A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22" y="1716814"/>
            <a:ext cx="5800236" cy="4351338"/>
          </a:xfrm>
        </p:spPr>
      </p:pic>
    </p:spTree>
    <p:extLst>
      <p:ext uri="{BB962C8B-B14F-4D97-AF65-F5344CB8AC3E}">
        <p14:creationId xmlns:p14="http://schemas.microsoft.com/office/powerpoint/2010/main" val="348680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1323704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7030A0"/>
                </a:solidFill>
              </a:rPr>
              <a:t>Vícesvazkové monografie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5" y="2496447"/>
            <a:ext cx="8264435" cy="4296469"/>
          </a:xfr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838200" y="1611087"/>
            <a:ext cx="10515600" cy="103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mtClean="0"/>
              <a:t>po naskenování čárového kódu vidíme, že obálka k prvnímu dílu je již naskenovaná</a:t>
            </a:r>
          </a:p>
          <a:p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959429" y="2447225"/>
            <a:ext cx="2960913" cy="26734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2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2157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7030A0"/>
                </a:solidFill>
              </a:rPr>
              <a:t>Vícesvazkové monografie 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80754"/>
            <a:ext cx="10515600" cy="984069"/>
          </a:xfrm>
        </p:spPr>
        <p:txBody>
          <a:bodyPr/>
          <a:lstStyle/>
          <a:p>
            <a:r>
              <a:rPr lang="cs-CZ" dirty="0" smtClean="0"/>
              <a:t>v červené části obrazovky zvolíme Více svazková monografie a v poli Skenovaný dokument zvolíme ISBN námi skenovaného dílu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47" y="3233130"/>
            <a:ext cx="8089078" cy="314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7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1590"/>
            <a:ext cx="10515600" cy="1053738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7030A0"/>
                </a:solidFill>
              </a:rPr>
              <a:t>Vícesvazkové monografie 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45327"/>
            <a:ext cx="6546670" cy="3265713"/>
          </a:xfrm>
        </p:spPr>
        <p:txBody>
          <a:bodyPr>
            <a:normAutofit/>
          </a:bodyPr>
          <a:lstStyle/>
          <a:p>
            <a:r>
              <a:rPr lang="cs-CZ" dirty="0"/>
              <a:t>t</a:t>
            </a:r>
            <a:r>
              <a:rPr lang="cs-CZ" dirty="0" smtClean="0"/>
              <a:t>ím se automaticky připojí souborný záznam – v sekci Informace o části doplníme:</a:t>
            </a:r>
          </a:p>
          <a:p>
            <a:pPr lvl="1"/>
            <a:r>
              <a:rPr lang="cs-CZ" dirty="0" smtClean="0"/>
              <a:t>Rok (změníme na rok vydání skenovaného dílu)</a:t>
            </a:r>
          </a:p>
          <a:p>
            <a:pPr lvl="1"/>
            <a:r>
              <a:rPr lang="cs-CZ" dirty="0" smtClean="0"/>
              <a:t>Číslo části </a:t>
            </a:r>
          </a:p>
          <a:p>
            <a:pPr lvl="1"/>
            <a:r>
              <a:rPr lang="cs-CZ" dirty="0" smtClean="0"/>
              <a:t>ISBN (změníme na ISBN konkrétního dílu)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2934377" y="1020286"/>
            <a:ext cx="9039909" cy="5702732"/>
            <a:chOff x="2934377" y="1020286"/>
            <a:chExt cx="9039909" cy="5702732"/>
          </a:xfrm>
        </p:grpSpPr>
        <p:pic>
          <p:nvPicPr>
            <p:cNvPr id="4" name="Zástupný symbol pro obsah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52"/>
            <a:stretch/>
          </p:blipFill>
          <p:spPr>
            <a:xfrm>
              <a:off x="7590870" y="1020286"/>
              <a:ext cx="4383416" cy="5702732"/>
            </a:xfrm>
            <a:prstGeom prst="rect">
              <a:avLst/>
            </a:prstGeom>
          </p:spPr>
        </p:pic>
        <p:cxnSp>
          <p:nvCxnSpPr>
            <p:cNvPr id="6" name="Přímá spojnice se šipkou 5"/>
            <p:cNvCxnSpPr/>
            <p:nvPr/>
          </p:nvCxnSpPr>
          <p:spPr>
            <a:xfrm>
              <a:off x="6853646" y="2690949"/>
              <a:ext cx="870857" cy="1045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/>
            <p:cNvCxnSpPr/>
            <p:nvPr/>
          </p:nvCxnSpPr>
          <p:spPr>
            <a:xfrm>
              <a:off x="2934377" y="3365863"/>
              <a:ext cx="4790126" cy="2743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/>
            <p:cNvCxnSpPr/>
            <p:nvPr/>
          </p:nvCxnSpPr>
          <p:spPr>
            <a:xfrm>
              <a:off x="3013166" y="3931922"/>
              <a:ext cx="4711336" cy="7678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49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4372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7030A0"/>
                </a:solidFill>
              </a:rPr>
              <a:t>Vícesvazkové monografie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705394"/>
          </a:xfrm>
        </p:spPr>
        <p:txBody>
          <a:bodyPr/>
          <a:lstStyle/>
          <a:p>
            <a:r>
              <a:rPr lang="cs-CZ" dirty="0" smtClean="0"/>
              <a:t>a můžeme přejít ke skenování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6" y="2080559"/>
            <a:ext cx="8961119" cy="4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6171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7030A0"/>
                </a:solidFill>
              </a:rPr>
              <a:t>PERIODIKA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1553" y="1421296"/>
            <a:ext cx="11530149" cy="1242392"/>
          </a:xfrm>
        </p:spPr>
        <p:txBody>
          <a:bodyPr>
            <a:normAutofit lnSpcReduction="10000"/>
          </a:bodyPr>
          <a:lstStyle/>
          <a:p>
            <a:pPr lvl="1"/>
            <a:r>
              <a:rPr lang="cs-CZ" sz="3400" dirty="0"/>
              <a:t>n</a:t>
            </a:r>
            <a:r>
              <a:rPr lang="cs-CZ" sz="3400" dirty="0" smtClean="0"/>
              <a:t>a webu obalkyknih.cz zjistíme, zda už obálka není naskenovaná – doporučujeme hledat podle ISSN </a:t>
            </a:r>
            <a:r>
              <a:rPr lang="cs-CZ" sz="2600" dirty="0" smtClean="0"/>
              <a:t>(lze s pomlčkou i bez pomlčky)</a:t>
            </a:r>
            <a:endParaRPr lang="cs-CZ" sz="2600" dirty="0"/>
          </a:p>
        </p:txBody>
      </p:sp>
      <p:grpSp>
        <p:nvGrpSpPr>
          <p:cNvPr id="9" name="Skupina 8"/>
          <p:cNvGrpSpPr/>
          <p:nvPr/>
        </p:nvGrpSpPr>
        <p:grpSpPr>
          <a:xfrm>
            <a:off x="79513" y="2782957"/>
            <a:ext cx="11657859" cy="3766929"/>
            <a:chOff x="387626" y="2663688"/>
            <a:chExt cx="11657859" cy="3766929"/>
          </a:xfrm>
        </p:grpSpPr>
        <p:grpSp>
          <p:nvGrpSpPr>
            <p:cNvPr id="6" name="Skupina 5"/>
            <p:cNvGrpSpPr/>
            <p:nvPr/>
          </p:nvGrpSpPr>
          <p:grpSpPr>
            <a:xfrm>
              <a:off x="838200" y="2663688"/>
              <a:ext cx="11207285" cy="3766929"/>
              <a:chOff x="838200" y="2663688"/>
              <a:chExt cx="11207285" cy="3766929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 rotWithShape="1">
              <a:blip r:embed="rId2"/>
              <a:srcRect b="46466"/>
              <a:stretch/>
            </p:blipFill>
            <p:spPr>
              <a:xfrm>
                <a:off x="838200" y="2663688"/>
                <a:ext cx="11207285" cy="3766929"/>
              </a:xfrm>
              <a:prstGeom prst="rect">
                <a:avLst/>
              </a:prstGeom>
            </p:spPr>
          </p:pic>
          <p:sp>
            <p:nvSpPr>
              <p:cNvPr id="5" name="Obdélník 4"/>
              <p:cNvSpPr/>
              <p:nvPr/>
            </p:nvSpPr>
            <p:spPr>
              <a:xfrm>
                <a:off x="1162877" y="3299791"/>
                <a:ext cx="3578087" cy="795131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8" name="Přímá spojnice se šipkou 7"/>
            <p:cNvCxnSpPr/>
            <p:nvPr/>
          </p:nvCxnSpPr>
          <p:spPr>
            <a:xfrm>
              <a:off x="387626" y="2941983"/>
              <a:ext cx="745435" cy="5565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68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204</Words>
  <Application>Microsoft Office PowerPoint</Application>
  <PresentationFormat>Širokoúhlá obrazovka</PresentationFormat>
  <Paragraphs>40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Motiv Office</vt:lpstr>
      <vt:lpstr>obalkyknih.cz a seriály</vt:lpstr>
      <vt:lpstr>Proč skenovat?</vt:lpstr>
      <vt:lpstr>Co potřebujeme?</vt:lpstr>
      <vt:lpstr>Vícesvazkové monografie</vt:lpstr>
      <vt:lpstr>Vícesvazkové monografie</vt:lpstr>
      <vt:lpstr>Vícesvazkové monografie </vt:lpstr>
      <vt:lpstr>Vícesvazkové monografie </vt:lpstr>
      <vt:lpstr>Vícesvazkové monografie</vt:lpstr>
      <vt:lpstr>PERIODIKA</vt:lpstr>
      <vt:lpstr>Prezentace aplikace PowerPoint</vt:lpstr>
      <vt:lpstr>Prezentace aplikace PowerPoint</vt:lpstr>
      <vt:lpstr>PERIODIKA</vt:lpstr>
      <vt:lpstr>PERIODIKA</vt:lpstr>
      <vt:lpstr>PERIODIKA</vt:lpstr>
      <vt:lpstr>Prezentace aplikace PowerPoint</vt:lpstr>
      <vt:lpstr>Prezentace aplikace PowerPoint</vt:lpstr>
      <vt:lpstr>Prezentace aplikace PowerPoint</vt:lpstr>
      <vt:lpstr>Děkujeme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Frelichová Lucie</dc:creator>
  <cp:lastModifiedBy>Militká Jana</cp:lastModifiedBy>
  <cp:revision>29</cp:revision>
  <dcterms:created xsi:type="dcterms:W3CDTF">2019-11-05T13:49:29Z</dcterms:created>
  <dcterms:modified xsi:type="dcterms:W3CDTF">2019-11-07T20:26:15Z</dcterms:modified>
</cp:coreProperties>
</file>