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88" r:id="rId4"/>
    <p:sldId id="259" r:id="rId5"/>
    <p:sldId id="282" r:id="rId6"/>
    <p:sldId id="284" r:id="rId7"/>
    <p:sldId id="291" r:id="rId8"/>
    <p:sldId id="295" r:id="rId9"/>
    <p:sldId id="296" r:id="rId10"/>
    <p:sldId id="290" r:id="rId11"/>
    <p:sldId id="289" r:id="rId12"/>
    <p:sldId id="292" r:id="rId13"/>
    <p:sldId id="293" r:id="rId14"/>
    <p:sldId id="302" r:id="rId15"/>
    <p:sldId id="298" r:id="rId16"/>
    <p:sldId id="299" r:id="rId17"/>
    <p:sldId id="300" r:id="rId18"/>
    <p:sldId id="297" r:id="rId19"/>
    <p:sldId id="301" r:id="rId20"/>
  </p:sldIdLst>
  <p:sldSz cx="12192000" cy="6858000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5D3B8-1BE4-433A-A925-D78BF4F17A16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48C58-08A2-4EB0-AE15-8D471C7A3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774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21812-BA23-4CE2-9850-4BBD0C791C0C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17CCB-4F55-4B9B-A02D-ACA7DD3DA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43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F5779F-44A3-4146-AA72-1416BF26317A}" type="slidenum">
              <a:rPr lang="cs-CZ" altLang="cs-CZ" smtClean="0">
                <a:latin typeface="Times New Roman" panose="02020603050405020304" pitchFamily="18" charset="0"/>
              </a:rPr>
              <a:pPr/>
              <a:t>1</a:t>
            </a:fld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324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A2F886A-B548-4F37-ADAB-A2C943ACFD25}" type="slidenum">
              <a:rPr lang="cs-CZ" altLang="cs-CZ" sz="900" smtClean="0">
                <a:latin typeface="Times New Roman" panose="02020603050405020304" pitchFamily="18" charset="0"/>
              </a:rPr>
              <a:pPr/>
              <a:t>4</a:t>
            </a:fld>
            <a:endParaRPr lang="cs-CZ" altLang="cs-CZ" sz="9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47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A2F886A-B548-4F37-ADAB-A2C943ACFD25}" type="slidenum">
              <a:rPr lang="cs-CZ" altLang="cs-CZ" sz="900" smtClean="0">
                <a:latin typeface="Times New Roman" panose="02020603050405020304" pitchFamily="18" charset="0"/>
              </a:rPr>
              <a:pPr/>
              <a:t>5</a:t>
            </a:fld>
            <a:endParaRPr lang="cs-CZ" altLang="cs-CZ" sz="9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066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95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79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19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02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94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73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23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6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056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32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94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76FE1-5BD8-4AE7-A698-C0B82C9BEE7F}" type="datetimeFigureOut">
              <a:rPr lang="cs-CZ" smtClean="0"/>
              <a:t>01.11.2019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20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lp.cz/cz/novinky/2273-spusteni-projektu-central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kc@nkp.cz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24113" y="188913"/>
            <a:ext cx="7200900" cy="2520950"/>
          </a:xfrm>
        </p:spPr>
        <p:txBody>
          <a:bodyPr>
            <a:normAutofit fontScale="90000"/>
          </a:bodyPr>
          <a:lstStyle/>
          <a:p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Souborný katalog ČR jako zdroj pro stahování </a:t>
            </a:r>
            <a:r>
              <a:rPr lang="cs-CZ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záznamů</a:t>
            </a:r>
            <a:r>
              <a:rPr lang="cs-CZ" altLang="cs-CZ" sz="4800" dirty="0">
                <a:latin typeface="Arial Black" panose="020B0A04020102020204" pitchFamily="34" charset="0"/>
              </a:rPr>
              <a:t/>
            </a:r>
            <a:br>
              <a:rPr lang="cs-CZ" altLang="cs-CZ" sz="4800" dirty="0">
                <a:latin typeface="Arial Black" panose="020B0A04020102020204" pitchFamily="34" charset="0"/>
              </a:rPr>
            </a:br>
            <a:endParaRPr lang="cs-CZ" altLang="cs-CZ" sz="4800" dirty="0">
              <a:latin typeface="Arial Black" panose="020B0A0402010202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92314" y="3284538"/>
            <a:ext cx="7920037" cy="2209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dirty="0"/>
              <a:t>Celostátní seminář Regionální funkce knihoven 2019, Pardubice 30. - 31. 10. 2019 </a:t>
            </a:r>
          </a:p>
          <a:p>
            <a:pPr>
              <a:defRPr/>
            </a:pPr>
            <a:r>
              <a:rPr lang="cs-CZ" altLang="cs-CZ" dirty="0" smtClean="0"/>
              <a:t>PhDr</a:t>
            </a:r>
            <a:r>
              <a:rPr lang="cs-CZ" altLang="cs-CZ" dirty="0"/>
              <a:t>. Eva Svobodová </a:t>
            </a:r>
            <a:br>
              <a:rPr lang="cs-CZ" altLang="cs-CZ" dirty="0"/>
            </a:br>
            <a:r>
              <a:rPr lang="cs-CZ" altLang="cs-CZ" dirty="0"/>
              <a:t>Národní knihovna ČR</a:t>
            </a:r>
          </a:p>
          <a:p>
            <a:pPr>
              <a:defRPr/>
            </a:pPr>
            <a:endParaRPr lang="cs-CZ" altLang="cs-CZ" dirty="0" smtClean="0"/>
          </a:p>
        </p:txBody>
      </p:sp>
      <p:pic>
        <p:nvPicPr>
          <p:cNvPr id="4100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2152651"/>
            <a:ext cx="14351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825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350"/>
          </a:xfrm>
        </p:spPr>
        <p:txBody>
          <a:bodyPr/>
          <a:lstStyle/>
          <a:p>
            <a:r>
              <a:rPr lang="cs-CZ" dirty="0"/>
              <a:t>Stahujte !  Ale pozor  na vícesvazková díla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50" y="991249"/>
            <a:ext cx="11402375" cy="5647676"/>
          </a:xfrm>
        </p:spPr>
      </p:pic>
    </p:spTree>
    <p:extLst>
      <p:ext uri="{BB962C8B-B14F-4D97-AF65-F5344CB8AC3E}">
        <p14:creationId xmlns:p14="http://schemas.microsoft.com/office/powerpoint/2010/main" val="34324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724" y="361951"/>
            <a:ext cx="11239501" cy="7239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+mn-lt"/>
              </a:rPr>
              <a:t>Pozor  na zpracování se shora  / ze zdola </a:t>
            </a:r>
            <a:br>
              <a:rPr lang="cs-CZ" dirty="0" smtClean="0">
                <a:latin typeface="+mn-lt"/>
              </a:rPr>
            </a:br>
            <a:r>
              <a:rPr lang="cs-CZ" dirty="0" smtClean="0">
                <a:latin typeface="+mn-lt"/>
              </a:rPr>
              <a:t>(po jednotlivých svazcích)</a:t>
            </a:r>
            <a:endParaRPr lang="cs-CZ" dirty="0">
              <a:latin typeface="+mn-lt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2" y="1391671"/>
            <a:ext cx="9813755" cy="5565309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44" y="3348962"/>
            <a:ext cx="8689173" cy="371171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2" y="1391671"/>
            <a:ext cx="10058400" cy="577316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44" y="3244803"/>
            <a:ext cx="95821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4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Takto   ne !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906" y="1523214"/>
            <a:ext cx="5849513" cy="4414837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" y="1523214"/>
            <a:ext cx="6801427" cy="431629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967412" y="3235115"/>
            <a:ext cx="2762250" cy="257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32360" y="2772577"/>
            <a:ext cx="2408662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59" y="3905897"/>
            <a:ext cx="10058400" cy="329696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906" y="3833277"/>
            <a:ext cx="10058400" cy="344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Nedoplňujte do názvových údajů údaje, které tam  nepatří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7" y="1978279"/>
            <a:ext cx="11340689" cy="4555968"/>
          </a:xfrm>
          <a:effectLst>
            <a:glow rad="127000">
              <a:schemeClr val="bg1"/>
            </a:glow>
          </a:effectLst>
        </p:spPr>
      </p:pic>
      <p:sp>
        <p:nvSpPr>
          <p:cNvPr id="6" name="Ovál 5"/>
          <p:cNvSpPr/>
          <p:nvPr/>
        </p:nvSpPr>
        <p:spPr>
          <a:xfrm>
            <a:off x="5015060" y="3964033"/>
            <a:ext cx="565608" cy="58446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75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9621" y="365125"/>
            <a:ext cx="10854179" cy="1325563"/>
          </a:xfrm>
        </p:spPr>
        <p:txBody>
          <a:bodyPr/>
          <a:lstStyle/>
          <a:p>
            <a:r>
              <a:rPr lang="cs-CZ" dirty="0"/>
              <a:t>Nedoplňujte do názvových údajů údaje, které tam  nepatří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5" y="1690688"/>
            <a:ext cx="11991615" cy="3959227"/>
          </a:xfrm>
        </p:spPr>
      </p:pic>
      <p:sp>
        <p:nvSpPr>
          <p:cNvPr id="5" name="Ovál 4"/>
          <p:cNvSpPr/>
          <p:nvPr/>
        </p:nvSpPr>
        <p:spPr>
          <a:xfrm>
            <a:off x="3035431" y="3598161"/>
            <a:ext cx="2535810" cy="688157"/>
          </a:xfrm>
          <a:prstGeom prst="ellipse">
            <a:avLst/>
          </a:prstGeom>
          <a:noFill/>
          <a:ln w="28575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240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827" y="292100"/>
            <a:ext cx="9524787" cy="1384300"/>
          </a:xfrm>
        </p:spPr>
        <p:txBody>
          <a:bodyPr/>
          <a:lstStyle/>
          <a:p>
            <a:pPr>
              <a:defRPr/>
            </a:pPr>
            <a:r>
              <a:rPr lang="cs-CZ" sz="4000" dirty="0">
                <a:solidFill>
                  <a:srgbClr val="FF0000"/>
                </a:solidFill>
              </a:rPr>
              <a:t>Duplicity v SK ČR vznikají při odlišném zápisu následujících údajů: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9622" y="2125361"/>
            <a:ext cx="11405286" cy="4423719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3200" dirty="0" smtClean="0"/>
              <a:t>ISBN / </a:t>
            </a:r>
            <a:r>
              <a:rPr lang="cs-CZ" altLang="cs-CZ" sz="3200" dirty="0" err="1" smtClean="0"/>
              <a:t>č.ČNB</a:t>
            </a:r>
            <a:r>
              <a:rPr lang="cs-CZ" altLang="cs-CZ" sz="3200" dirty="0" smtClean="0"/>
              <a:t>  </a:t>
            </a:r>
            <a:r>
              <a:rPr lang="cs-CZ" altLang="cs-CZ" dirty="0" smtClean="0"/>
              <a:t>( např. přepracování staženého  záznamu např. na jiné vydání 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3200" dirty="0" smtClean="0"/>
              <a:t>Hlavní záhlaví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3200" dirty="0" smtClean="0"/>
              <a:t>Názvové údaje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3200" dirty="0" smtClean="0"/>
              <a:t>Rok vydání / Dotisk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3200" dirty="0" smtClean="0"/>
              <a:t>Rozsah </a:t>
            </a:r>
          </a:p>
          <a:p>
            <a:pPr marL="457200" lvl="1" indent="0">
              <a:buNone/>
              <a:defRPr/>
            </a:pPr>
            <a:r>
              <a:rPr lang="cs-CZ" altLang="cs-CZ" sz="3200" dirty="0"/>
              <a:t>Nebo když je dokument  zpracován jako: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3200" dirty="0" smtClean="0"/>
              <a:t>Jiný druh dokumentu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3200" dirty="0" smtClean="0"/>
              <a:t>Vícesvazkové dílo / po jednotlivých dílech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1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Chyba v ISBN - analyzováno 500 případů </a:t>
            </a:r>
            <a:r>
              <a:rPr lang="cs-CZ" smtClean="0"/>
              <a:t/>
            </a:r>
            <a:br>
              <a:rPr lang="cs-CZ" smtClean="0"/>
            </a:b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690688"/>
          <a:ext cx="9900459" cy="4695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8969">
                  <a:extLst>
                    <a:ext uri="{9D8B030D-6E8A-4147-A177-3AD203B41FA5}">
                      <a16:colId xmlns:a16="http://schemas.microsoft.com/office/drawing/2014/main" val="2708253554"/>
                    </a:ext>
                  </a:extLst>
                </a:gridCol>
                <a:gridCol w="1308969">
                  <a:extLst>
                    <a:ext uri="{9D8B030D-6E8A-4147-A177-3AD203B41FA5}">
                      <a16:colId xmlns:a16="http://schemas.microsoft.com/office/drawing/2014/main" val="385905955"/>
                    </a:ext>
                  </a:extLst>
                </a:gridCol>
                <a:gridCol w="1375526">
                  <a:extLst>
                    <a:ext uri="{9D8B030D-6E8A-4147-A177-3AD203B41FA5}">
                      <a16:colId xmlns:a16="http://schemas.microsoft.com/office/drawing/2014/main" val="3082272773"/>
                    </a:ext>
                  </a:extLst>
                </a:gridCol>
                <a:gridCol w="1381073">
                  <a:extLst>
                    <a:ext uri="{9D8B030D-6E8A-4147-A177-3AD203B41FA5}">
                      <a16:colId xmlns:a16="http://schemas.microsoft.com/office/drawing/2014/main" val="2274575476"/>
                    </a:ext>
                  </a:extLst>
                </a:gridCol>
                <a:gridCol w="1064922">
                  <a:extLst>
                    <a:ext uri="{9D8B030D-6E8A-4147-A177-3AD203B41FA5}">
                      <a16:colId xmlns:a16="http://schemas.microsoft.com/office/drawing/2014/main" val="1481680521"/>
                    </a:ext>
                  </a:extLst>
                </a:gridCol>
                <a:gridCol w="1064922">
                  <a:extLst>
                    <a:ext uri="{9D8B030D-6E8A-4147-A177-3AD203B41FA5}">
                      <a16:colId xmlns:a16="http://schemas.microsoft.com/office/drawing/2014/main" val="1035891030"/>
                    </a:ext>
                  </a:extLst>
                </a:gridCol>
                <a:gridCol w="2396078">
                  <a:extLst>
                    <a:ext uri="{9D8B030D-6E8A-4147-A177-3AD203B41FA5}">
                      <a16:colId xmlns:a16="http://schemas.microsoft.com/office/drawing/2014/main" val="1580676581"/>
                    </a:ext>
                  </a:extLst>
                </a:gridCol>
              </a:tblGrid>
              <a:tr h="290391">
                <a:tc gridSpan="6"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chybně </a:t>
                      </a:r>
                      <a:r>
                        <a:rPr lang="cs-CZ" sz="2000" u="none" strike="noStrike" dirty="0" smtClean="0">
                          <a:effectLst/>
                        </a:rPr>
                        <a:t>uvedeno </a:t>
                      </a:r>
                      <a:r>
                        <a:rPr lang="cs-CZ" sz="2000" u="none" strike="noStrike" dirty="0">
                          <a:effectLst/>
                        </a:rPr>
                        <a:t>ISBN v </a:t>
                      </a:r>
                      <a:r>
                        <a:rPr lang="cs-CZ" sz="2000" u="none" strike="noStrike" dirty="0" smtClean="0">
                          <a:effectLst/>
                        </a:rPr>
                        <a:t>záznamech </a:t>
                      </a:r>
                      <a:r>
                        <a:rPr lang="cs-CZ" sz="2000" u="none" strike="noStrike" dirty="0">
                          <a:effectLst/>
                        </a:rPr>
                        <a:t>knihoven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chyba </a:t>
                      </a:r>
                      <a:r>
                        <a:rPr lang="cs-CZ" sz="2000" u="none" strike="noStrike" dirty="0" smtClean="0">
                          <a:effectLst/>
                        </a:rPr>
                        <a:t>nakladatele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6798307"/>
                  </a:ext>
                </a:extLst>
              </a:tr>
              <a:tr h="87117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Jiná </a:t>
                      </a:r>
                      <a:r>
                        <a:rPr lang="cs-CZ" sz="2000" u="none" strike="noStrike" dirty="0" smtClean="0">
                          <a:effectLst/>
                        </a:rPr>
                        <a:t>část/sv.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Jiný titul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Špatný rok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Špatné pořadí vydání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Překlep v ISBN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ISBN nebylo uvedeno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1292829"/>
                  </a:ext>
                </a:extLst>
              </a:tr>
              <a:tr h="2903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37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7863233"/>
                  </a:ext>
                </a:extLst>
              </a:tr>
              <a:tr h="2903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7538552"/>
                  </a:ext>
                </a:extLst>
              </a:tr>
              <a:tr h="2903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22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61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34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8031829"/>
                  </a:ext>
                </a:extLst>
              </a:tr>
              <a:tr h="2903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3230129"/>
                  </a:ext>
                </a:extLst>
              </a:tr>
              <a:tr h="2903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24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20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5030643"/>
                  </a:ext>
                </a:extLst>
              </a:tr>
              <a:tr h="2903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20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77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1591007"/>
                  </a:ext>
                </a:extLst>
              </a:tr>
              <a:tr h="2903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9172724"/>
                  </a:ext>
                </a:extLst>
              </a:tr>
              <a:tr h="2903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20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795461"/>
                  </a:ext>
                </a:extLst>
              </a:tr>
              <a:tr h="2903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388825"/>
                  </a:ext>
                </a:extLst>
              </a:tr>
              <a:tr h="2903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0018037"/>
                  </a:ext>
                </a:extLst>
              </a:tr>
              <a:tr h="29039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61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53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138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172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2656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16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Duplicita čísla ČNB v nových záznamech  - analyzováno 3506 případů (leden/září 2019)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1812175" y="1853742"/>
          <a:ext cx="7090525" cy="4663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6136">
                  <a:extLst>
                    <a:ext uri="{9D8B030D-6E8A-4147-A177-3AD203B41FA5}">
                      <a16:colId xmlns:a16="http://schemas.microsoft.com/office/drawing/2014/main" val="2474622547"/>
                    </a:ext>
                  </a:extLst>
                </a:gridCol>
                <a:gridCol w="914389">
                  <a:extLst>
                    <a:ext uri="{9D8B030D-6E8A-4147-A177-3AD203B41FA5}">
                      <a16:colId xmlns:a16="http://schemas.microsoft.com/office/drawing/2014/main" val="3194767574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ČNB použito na úplně jiný titul (dokument)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191</a:t>
                      </a:r>
                      <a:endParaRPr lang="cs-CZ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0542719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ČNB monografie použito na seriál a obráceně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551787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Jinak zpracováno (shora vs zdola)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412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096601"/>
                  </a:ext>
                </a:extLst>
              </a:tr>
              <a:tr h="660399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Druh dokumentu/monografie-seriál/… (zkrátka cokoliv z LDR)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25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846452"/>
                  </a:ext>
                </a:extLst>
              </a:tr>
              <a:tr h="660399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>
                          <a:effectLst/>
                        </a:rPr>
                        <a:t>008 Jazyk/země/… (cokoliv z 008 kromě roku, ten je zvlášť veden jako rok)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59954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020 Chybné/chybějící ISBN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21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272766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100 Nesprávně uvedený/chybějící/jiný autor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30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3842974"/>
                  </a:ext>
                </a:extLst>
              </a:tr>
              <a:tr h="660399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245 Rozdíly v názvových údajích (překlepy, čísla, edice, podnázvy…)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1372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274252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>
                          <a:effectLst/>
                        </a:rPr>
                        <a:t>Jiný rok vydání (ať už z 008 nebo z 26x)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560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939985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26x Jiný nakladatel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62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615130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300 Rozdíl v rozsahu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820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1958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9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8996" y="377072"/>
            <a:ext cx="10515600" cy="64178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+mn-lt"/>
              </a:rPr>
              <a:t>STATISTIKA IMPORTŮ a </a:t>
            </a:r>
            <a:r>
              <a:rPr lang="cs-CZ" dirty="0" err="1" smtClean="0">
                <a:latin typeface="+mn-lt"/>
              </a:rPr>
              <a:t>deduplikací</a:t>
            </a:r>
            <a:r>
              <a:rPr lang="cs-CZ" dirty="0" smtClean="0">
                <a:latin typeface="+mn-lt"/>
              </a:rPr>
              <a:t> V ROCE 2019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434282"/>
            <a:ext cx="10515600" cy="4423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 166.276 NEBYLO PŘIJATO - cca 14 % ze </a:t>
            </a:r>
            <a:r>
              <a:rPr lang="cs-CZ" i="1" dirty="0" smtClean="0"/>
              <a:t>zaslaných </a:t>
            </a:r>
          </a:p>
          <a:p>
            <a:pPr marL="0" indent="0">
              <a:buNone/>
            </a:pPr>
            <a:r>
              <a:rPr lang="cs-CZ" sz="2000" i="1" dirty="0"/>
              <a:t> </a:t>
            </a:r>
            <a:r>
              <a:rPr lang="cs-CZ" sz="2000" i="1" dirty="0" smtClean="0"/>
              <a:t>   </a:t>
            </a:r>
            <a:r>
              <a:rPr lang="cs-CZ" dirty="0" smtClean="0"/>
              <a:t>(chyby MARC 21, opakovaná zaslání téhož záznamu do SK ČR)</a:t>
            </a:r>
          </a:p>
          <a:p>
            <a:r>
              <a:rPr lang="cs-CZ" dirty="0" smtClean="0"/>
              <a:t>692.383 bylo automaticky </a:t>
            </a:r>
            <a:r>
              <a:rPr lang="cs-CZ" dirty="0" err="1" smtClean="0"/>
              <a:t>deduplikováno</a:t>
            </a:r>
            <a:r>
              <a:rPr lang="cs-CZ" dirty="0" smtClean="0"/>
              <a:t> – cca 70 % z přijatých </a:t>
            </a:r>
          </a:p>
          <a:p>
            <a:pPr marL="0" indent="0">
              <a:buNone/>
            </a:pPr>
            <a:r>
              <a:rPr lang="cs-CZ" dirty="0" smtClean="0"/>
              <a:t>    (z toho 57800 záznamů s chybou, připsána jen sigla)</a:t>
            </a:r>
          </a:p>
          <a:p>
            <a:r>
              <a:rPr lang="cs-CZ" dirty="0" smtClean="0"/>
              <a:t> 302.161 „originály“? - cca 30 % z přijatých </a:t>
            </a:r>
          </a:p>
          <a:p>
            <a:r>
              <a:rPr lang="cs-CZ" i="1" dirty="0" smtClean="0">
                <a:solidFill>
                  <a:srgbClr val="FF0000"/>
                </a:solidFill>
              </a:rPr>
              <a:t>Jen  pro ilustraci :</a:t>
            </a:r>
          </a:p>
          <a:p>
            <a:r>
              <a:rPr lang="cs-CZ" dirty="0" smtClean="0"/>
              <a:t>Ručně sloučeno v roce 2019 – 34741 titulů</a:t>
            </a:r>
          </a:p>
          <a:p>
            <a:r>
              <a:rPr lang="cs-CZ" dirty="0" smtClean="0"/>
              <a:t>Smazáno 49.926 záznamů (17 % z přijatých „originálů“)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96" y="898869"/>
            <a:ext cx="10454008" cy="136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5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Opakování matka  moudrosti :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21476"/>
            <a:ext cx="10515600" cy="47554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5400" b="1" dirty="0" smtClean="0">
                <a:solidFill>
                  <a:srgbClr val="FF0000"/>
                </a:solidFill>
              </a:rPr>
              <a:t>Šetřete se!</a:t>
            </a:r>
          </a:p>
          <a:p>
            <a:pPr marL="0" indent="0" algn="ctr">
              <a:buNone/>
            </a:pPr>
            <a:r>
              <a:rPr lang="cs-CZ" sz="4000" dirty="0" smtClean="0"/>
              <a:t>Pokud máte odkud, </a:t>
            </a:r>
            <a:r>
              <a:rPr lang="cs-CZ" sz="4000" dirty="0"/>
              <a:t>stahujte </a:t>
            </a:r>
            <a:r>
              <a:rPr lang="cs-CZ" sz="4000" dirty="0" smtClean="0"/>
              <a:t>záznamy.</a:t>
            </a:r>
          </a:p>
          <a:p>
            <a:pPr marL="0" indent="0" algn="ctr">
              <a:buNone/>
            </a:pPr>
            <a:r>
              <a:rPr lang="cs-CZ" sz="4000" dirty="0" smtClean="0"/>
              <a:t>Když záznamy stahujete, neupravujte je.</a:t>
            </a:r>
          </a:p>
          <a:p>
            <a:pPr marL="0" indent="0" algn="ctr">
              <a:buNone/>
            </a:pPr>
            <a:r>
              <a:rPr lang="cs-CZ" sz="5400" b="1" dirty="0" smtClean="0">
                <a:solidFill>
                  <a:srgbClr val="FF0000"/>
                </a:solidFill>
              </a:rPr>
              <a:t>Šetříte  i nás  !</a:t>
            </a:r>
          </a:p>
          <a:p>
            <a:pPr marL="0" indent="0" algn="ctr">
              <a:buNone/>
            </a:pPr>
            <a:r>
              <a:rPr lang="cs-CZ" sz="5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cs-CZ" sz="5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sz="5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Děkujeme</a:t>
            </a:r>
          </a:p>
          <a:p>
            <a:pPr marL="0" indent="0" algn="ctr">
              <a:buNone/>
            </a:pPr>
            <a:r>
              <a:rPr lang="cs-CZ" sz="4400" b="1" dirty="0"/>
              <a:t/>
            </a:r>
            <a:br>
              <a:rPr lang="cs-CZ" sz="4400" b="1" dirty="0"/>
            </a:b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316044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1" y="175364"/>
            <a:ext cx="8512175" cy="145341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4000" b="1" dirty="0"/>
              <a:t>Souborný katalog </a:t>
            </a:r>
            <a:r>
              <a:rPr lang="cs-CZ" altLang="cs-CZ" sz="4000" dirty="0"/>
              <a:t>- charakteristika</a:t>
            </a:r>
            <a:r>
              <a:rPr lang="cs-CZ" altLang="cs-CZ" sz="2400" b="1" dirty="0"/>
              <a:t/>
            </a:r>
            <a:br>
              <a:rPr lang="cs-CZ" altLang="cs-CZ" sz="2400" b="1" dirty="0"/>
            </a:br>
            <a:r>
              <a:rPr lang="cs-CZ" altLang="cs-CZ" sz="3400" b="1" dirty="0"/>
              <a:t>				</a:t>
            </a:r>
            <a:endParaRPr lang="cs-CZ" altLang="cs-CZ" sz="2400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5129" y="1377864"/>
            <a:ext cx="9094896" cy="529122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200" dirty="0"/>
              <a:t>souhrn bibliografických záznamů fondů knihoven, které se na tvorbě konkrétního souborného katalogu podílejí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cs-CZ" altLang="cs-CZ" sz="3200" dirty="0"/>
          </a:p>
          <a:p>
            <a:pPr>
              <a:lnSpc>
                <a:spcPct val="80000"/>
              </a:lnSpc>
              <a:defRPr/>
            </a:pPr>
            <a:r>
              <a:rPr lang="cs-CZ" altLang="cs-CZ" sz="3200" dirty="0"/>
              <a:t>podává informaci, ve které ze zúčastněných </a:t>
            </a:r>
            <a:r>
              <a:rPr lang="cs-CZ" altLang="cs-CZ" sz="3200" dirty="0" smtClean="0"/>
              <a:t>knihoven, </a:t>
            </a:r>
            <a:r>
              <a:rPr lang="cs-CZ" altLang="cs-CZ" sz="3200" dirty="0"/>
              <a:t>se konkrétní dokument nachází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cs-CZ" altLang="cs-CZ" sz="3200" dirty="0"/>
          </a:p>
          <a:p>
            <a:pPr>
              <a:lnSpc>
                <a:spcPct val="80000"/>
              </a:lnSpc>
              <a:defRPr/>
            </a:pPr>
            <a:r>
              <a:rPr lang="cs-CZ" altLang="cs-CZ" sz="3200" dirty="0"/>
              <a:t>k informaci o umístění dokumentu v určité knihovně slouží  sigla (lokační značka)</a:t>
            </a:r>
          </a:p>
          <a:p>
            <a:pPr>
              <a:lnSpc>
                <a:spcPct val="80000"/>
              </a:lnSpc>
              <a:defRPr/>
            </a:pPr>
            <a:endParaRPr lang="cs-CZ" altLang="cs-CZ" sz="32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3200" dirty="0"/>
              <a:t>   Souborný katalog ČR: </a:t>
            </a:r>
            <a:r>
              <a:rPr lang="cs-CZ" altLang="cs-CZ" sz="3200" dirty="0">
                <a:hlinkClick r:id="rId2"/>
              </a:rPr>
              <a:t>www.caslin.cz</a:t>
            </a:r>
            <a:r>
              <a:rPr lang="cs-CZ" altLang="cs-CZ" sz="3200" dirty="0"/>
              <a:t>  od roku 1995</a:t>
            </a:r>
          </a:p>
        </p:txBody>
      </p:sp>
    </p:spTree>
    <p:extLst>
      <p:ext uri="{BB962C8B-B14F-4D97-AF65-F5344CB8AC3E}">
        <p14:creationId xmlns:p14="http://schemas.microsoft.com/office/powerpoint/2010/main" val="32187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0" y="443060"/>
            <a:ext cx="10058400" cy="597990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4" y="3781252"/>
            <a:ext cx="3604823" cy="213266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5" y="443060"/>
            <a:ext cx="9420225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1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79" y="225468"/>
            <a:ext cx="9696147" cy="89674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4000" b="1" dirty="0" smtClean="0"/>
              <a:t/>
            </a:r>
            <a:br>
              <a:rPr lang="cs-CZ" altLang="cs-CZ" sz="4000" b="1" dirty="0" smtClean="0"/>
            </a:br>
            <a:r>
              <a:rPr lang="cs-CZ" altLang="cs-CZ" sz="4000" b="1" dirty="0" smtClean="0"/>
              <a:t>Souborný </a:t>
            </a:r>
            <a:r>
              <a:rPr lang="cs-CZ" altLang="cs-CZ" sz="4000" b="1" dirty="0"/>
              <a:t>katalog ČR </a:t>
            </a:r>
            <a:r>
              <a:rPr lang="cs-CZ" altLang="cs-CZ" sz="4000" dirty="0"/>
              <a:t>– kvalitní zdroj pro </a:t>
            </a:r>
            <a:r>
              <a:rPr lang="cs-CZ" altLang="cs-CZ" sz="4000" b="1" dirty="0"/>
              <a:t/>
            </a:r>
            <a:br>
              <a:rPr lang="cs-CZ" altLang="cs-CZ" sz="4000" b="1" dirty="0"/>
            </a:br>
            <a:r>
              <a:rPr lang="cs-CZ" altLang="cs-CZ" sz="3400" b="1" dirty="0"/>
              <a:t>				</a:t>
            </a:r>
            <a:endParaRPr lang="cs-CZ" altLang="cs-CZ" sz="2400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699" y="1330036"/>
            <a:ext cx="11801302" cy="533905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4400" dirty="0"/>
              <a:t>zjišťování informací o dostupnosti </a:t>
            </a:r>
            <a:r>
              <a:rPr lang="cs-CZ" altLang="cs-CZ" sz="4400" dirty="0" smtClean="0"/>
              <a:t>dokumentů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4400" dirty="0"/>
              <a:t> </a:t>
            </a:r>
            <a:r>
              <a:rPr lang="cs-CZ" altLang="cs-CZ" sz="4400" dirty="0" smtClean="0"/>
              <a:t>   	(data z cca 500 knihoven s odkazy do jejich lokálních katalogů)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4400" dirty="0">
                <a:solidFill>
                  <a:srgbClr val="FF0000"/>
                </a:solidFill>
              </a:rPr>
              <a:t>	</a:t>
            </a:r>
            <a:endParaRPr lang="cs-CZ" altLang="cs-CZ" sz="4400" dirty="0"/>
          </a:p>
          <a:p>
            <a:pPr>
              <a:lnSpc>
                <a:spcPct val="80000"/>
              </a:lnSpc>
              <a:defRPr/>
            </a:pPr>
            <a:r>
              <a:rPr lang="cs-CZ" altLang="cs-CZ" sz="4400" dirty="0"/>
              <a:t>stahování záznamů </a:t>
            </a:r>
            <a:endParaRPr lang="cs-CZ" altLang="cs-CZ" sz="4400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4400" dirty="0" smtClean="0"/>
              <a:t>	(kontrola kvality dat, odstraňování duplicitních záznamů…)</a:t>
            </a:r>
          </a:p>
          <a:p>
            <a:pPr marL="0" indent="0">
              <a:buNone/>
            </a:pPr>
            <a:r>
              <a:rPr lang="cs-CZ" sz="4400" dirty="0" smtClean="0"/>
              <a:t>	</a:t>
            </a:r>
            <a:endParaRPr lang="cs-CZ" altLang="cs-CZ" sz="4400" dirty="0" smtClean="0"/>
          </a:p>
          <a:p>
            <a:pPr>
              <a:lnSpc>
                <a:spcPct val="80000"/>
              </a:lnSpc>
              <a:defRPr/>
            </a:pPr>
            <a:r>
              <a:rPr lang="cs-CZ" altLang="cs-CZ" sz="4400" dirty="0" smtClean="0"/>
              <a:t>akvizici / vyřazování  fondů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4400" dirty="0" smtClean="0"/>
              <a:t>     	(denní </a:t>
            </a:r>
            <a:r>
              <a:rPr lang="cs-CZ" altLang="cs-CZ" sz="4400" dirty="0"/>
              <a:t>sklizně </a:t>
            </a:r>
            <a:r>
              <a:rPr lang="cs-CZ" altLang="cs-CZ" sz="4400" dirty="0" smtClean="0"/>
              <a:t>dat …) </a:t>
            </a:r>
            <a:endParaRPr lang="cs-CZ" altLang="cs-CZ" sz="44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4400" dirty="0"/>
          </a:p>
          <a:p>
            <a:pPr>
              <a:lnSpc>
                <a:spcPct val="80000"/>
              </a:lnSpc>
              <a:defRPr/>
            </a:pPr>
            <a:r>
              <a:rPr lang="cs-CZ" altLang="cs-CZ" sz="4400" dirty="0"/>
              <a:t>rešerše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4400" dirty="0" smtClean="0"/>
              <a:t>   	(preferovány </a:t>
            </a:r>
            <a:r>
              <a:rPr lang="cs-CZ" altLang="cs-CZ" sz="4400" dirty="0"/>
              <a:t>záznamy s věcným </a:t>
            </a:r>
            <a:r>
              <a:rPr lang="cs-CZ" altLang="cs-CZ" sz="4400" dirty="0" smtClean="0"/>
              <a:t>zpracováním/kontrola </a:t>
            </a:r>
            <a:r>
              <a:rPr lang="cs-CZ" altLang="cs-CZ" sz="4400" dirty="0"/>
              <a:t>kódovaných polí)</a:t>
            </a:r>
          </a:p>
          <a:p>
            <a:pPr>
              <a:lnSpc>
                <a:spcPct val="80000"/>
              </a:lnSpc>
              <a:defRPr/>
            </a:pPr>
            <a:endParaRPr lang="cs-CZ" altLang="cs-CZ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940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4197" y="225468"/>
            <a:ext cx="11539536" cy="89674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4000" b="1" dirty="0"/>
              <a:t/>
            </a:r>
            <a:br>
              <a:rPr lang="cs-CZ" altLang="cs-CZ" sz="4000" b="1" dirty="0"/>
            </a:br>
            <a:r>
              <a:rPr lang="cs-CZ" altLang="cs-CZ" sz="3400" b="1" dirty="0"/>
              <a:t>	</a:t>
            </a:r>
            <a:r>
              <a:rPr lang="cs-CZ" altLang="cs-CZ" sz="3400" b="1" dirty="0" smtClean="0"/>
              <a:t>Souborný katalog</a:t>
            </a:r>
            <a:r>
              <a:rPr lang="cs-CZ" altLang="cs-CZ" sz="3400" b="1" dirty="0"/>
              <a:t>	</a:t>
            </a:r>
            <a:r>
              <a:rPr lang="cs-CZ" altLang="cs-CZ" sz="3400" b="1" dirty="0" smtClean="0"/>
              <a:t>ČR – </a:t>
            </a:r>
            <a:r>
              <a:rPr lang="cs-CZ" altLang="cs-CZ" sz="4900" b="1" dirty="0" smtClean="0"/>
              <a:t>cca  500 přispívajících knihoven</a:t>
            </a:r>
            <a:r>
              <a:rPr lang="cs-CZ" altLang="cs-CZ" sz="3400" b="1" dirty="0"/>
              <a:t>		</a:t>
            </a:r>
            <a:endParaRPr lang="cs-CZ" altLang="cs-CZ" sz="2400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756" y="1471353"/>
            <a:ext cx="11959244" cy="519773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9600" dirty="0" smtClean="0">
                <a:solidFill>
                  <a:srgbClr val="FF0000"/>
                </a:solidFill>
                <a:latin typeface="Arial" panose="020B0604020202020204" pitchFamily="34" charset="0"/>
              </a:rPr>
              <a:t>Různé typy knihoven</a:t>
            </a:r>
          </a:p>
          <a:p>
            <a:pPr marL="0" indent="0">
              <a:buNone/>
            </a:pPr>
            <a:endParaRPr lang="cs-CZ" sz="8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8000" dirty="0" smtClean="0">
                <a:solidFill>
                  <a:srgbClr val="000000"/>
                </a:solidFill>
                <a:latin typeface="Arial" panose="020B0604020202020204" pitchFamily="34" charset="0"/>
              </a:rPr>
              <a:t>Krajské knihovny</a:t>
            </a:r>
          </a:p>
          <a:p>
            <a:pPr marL="0" indent="0">
              <a:buNone/>
            </a:pPr>
            <a:r>
              <a:rPr lang="cs-CZ" sz="8000" dirty="0" smtClean="0">
                <a:solidFill>
                  <a:srgbClr val="000000"/>
                </a:solidFill>
                <a:latin typeface="Arial" panose="020B0604020202020204" pitchFamily="34" charset="0"/>
              </a:rPr>
              <a:t>Městské knihovny</a:t>
            </a:r>
          </a:p>
          <a:p>
            <a:pPr marL="0" indent="0">
              <a:buNone/>
            </a:pPr>
            <a:r>
              <a:rPr lang="cs-CZ" sz="8000" dirty="0" smtClean="0">
                <a:solidFill>
                  <a:srgbClr val="000000"/>
                </a:solidFill>
                <a:latin typeface="Arial" panose="020B0604020202020204" pitchFamily="34" charset="0"/>
              </a:rPr>
              <a:t>Obecní knihovny</a:t>
            </a:r>
          </a:p>
          <a:p>
            <a:pPr marL="0" indent="0">
              <a:buNone/>
            </a:pPr>
            <a:r>
              <a:rPr lang="cs-CZ" sz="8000" dirty="0" smtClean="0">
                <a:solidFill>
                  <a:srgbClr val="000000"/>
                </a:solidFill>
                <a:latin typeface="Arial" panose="020B0604020202020204" pitchFamily="34" charset="0"/>
              </a:rPr>
              <a:t>Knihovny výzkumných ústavů</a:t>
            </a:r>
          </a:p>
          <a:p>
            <a:pPr marL="0" indent="0">
              <a:buNone/>
            </a:pPr>
            <a:r>
              <a:rPr lang="cs-CZ" sz="8000" dirty="0" smtClean="0">
                <a:solidFill>
                  <a:srgbClr val="000000"/>
                </a:solidFill>
                <a:latin typeface="Arial" panose="020B0604020202020204" pitchFamily="34" charset="0"/>
              </a:rPr>
              <a:t>Knihovny kulturních institucí</a:t>
            </a:r>
          </a:p>
          <a:p>
            <a:pPr marL="0" indent="0">
              <a:buNone/>
            </a:pPr>
            <a:r>
              <a:rPr lang="cs-CZ" sz="8000" dirty="0" smtClean="0">
                <a:solidFill>
                  <a:srgbClr val="000000"/>
                </a:solidFill>
                <a:latin typeface="Arial" panose="020B0604020202020204" pitchFamily="34" charset="0"/>
              </a:rPr>
              <a:t>Knihovny galerií a muzeí</a:t>
            </a:r>
          </a:p>
          <a:p>
            <a:pPr marL="0" indent="0">
              <a:buNone/>
            </a:pPr>
            <a:r>
              <a:rPr lang="cs-CZ" sz="8000" dirty="0" smtClean="0">
                <a:solidFill>
                  <a:srgbClr val="000000"/>
                </a:solidFill>
                <a:latin typeface="Arial" panose="020B0604020202020204" pitchFamily="34" charset="0"/>
              </a:rPr>
              <a:t>Lékařské knihovny</a:t>
            </a:r>
          </a:p>
          <a:p>
            <a:pPr marL="0" indent="0">
              <a:buNone/>
            </a:pPr>
            <a:r>
              <a:rPr lang="cs-CZ" sz="8000" dirty="0" smtClean="0">
                <a:solidFill>
                  <a:srgbClr val="000000"/>
                </a:solidFill>
                <a:latin typeface="Arial" panose="020B0604020202020204" pitchFamily="34" charset="0"/>
              </a:rPr>
              <a:t>Církevní knihovny</a:t>
            </a:r>
          </a:p>
          <a:p>
            <a:pPr marL="0" indent="0">
              <a:buNone/>
            </a:pPr>
            <a:r>
              <a:rPr lang="cs-CZ" sz="8000" dirty="0" smtClean="0">
                <a:solidFill>
                  <a:srgbClr val="000000"/>
                </a:solidFill>
                <a:latin typeface="Arial" panose="020B0604020202020204" pitchFamily="34" charset="0"/>
              </a:rPr>
              <a:t>Ostatní specializované knihovny</a:t>
            </a:r>
          </a:p>
          <a:p>
            <a:pPr marL="0" indent="0">
              <a:buNone/>
            </a:pPr>
            <a:r>
              <a:rPr lang="cs-CZ" sz="8000" dirty="0" smtClean="0">
                <a:solidFill>
                  <a:srgbClr val="000000"/>
                </a:solidFill>
                <a:latin typeface="Arial" panose="020B0604020202020204" pitchFamily="34" charset="0"/>
              </a:rPr>
              <a:t>Vysokoškolské knihovny</a:t>
            </a:r>
          </a:p>
          <a:p>
            <a:pPr marL="0" indent="0">
              <a:buNone/>
            </a:pPr>
            <a:r>
              <a:rPr lang="cs-CZ" sz="8000" dirty="0" smtClean="0">
                <a:solidFill>
                  <a:srgbClr val="000000"/>
                </a:solidFill>
                <a:latin typeface="Arial" panose="020B0604020202020204" pitchFamily="34" charset="0"/>
              </a:rPr>
              <a:t>Školní knihovny</a:t>
            </a:r>
          </a:p>
          <a:p>
            <a:pPr marL="0" indent="0">
              <a:buNone/>
            </a:pPr>
            <a:r>
              <a:rPr lang="cs-CZ" sz="8000" dirty="0" smtClean="0">
                <a:solidFill>
                  <a:srgbClr val="000000"/>
                </a:solidFill>
                <a:latin typeface="Arial" panose="020B0604020202020204" pitchFamily="34" charset="0"/>
              </a:rPr>
              <a:t>Knihovny státní správy</a:t>
            </a:r>
            <a:endParaRPr lang="cs-CZ" sz="8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8000" dirty="0">
                <a:latin typeface="+mj-lt"/>
              </a:rPr>
              <a:t/>
            </a:r>
            <a:br>
              <a:rPr lang="cs-CZ" sz="8000" dirty="0">
                <a:latin typeface="+mj-lt"/>
              </a:rPr>
            </a:br>
            <a:r>
              <a:rPr lang="cs-CZ" sz="8000" dirty="0">
                <a:latin typeface="+mj-lt"/>
              </a:rPr>
              <a:t/>
            </a:r>
            <a:br>
              <a:rPr lang="cs-CZ" sz="8000" dirty="0">
                <a:latin typeface="+mj-lt"/>
              </a:rPr>
            </a:br>
            <a:r>
              <a:rPr lang="cs-CZ" sz="8000" dirty="0">
                <a:latin typeface="+mj-lt"/>
              </a:rPr>
              <a:t/>
            </a:r>
            <a:br>
              <a:rPr lang="cs-CZ" sz="8000" dirty="0">
                <a:latin typeface="+mj-lt"/>
              </a:rPr>
            </a:br>
            <a:r>
              <a:rPr lang="cs-CZ" sz="8000" dirty="0">
                <a:latin typeface="+mj-lt"/>
              </a:rPr>
              <a:t/>
            </a:r>
            <a:br>
              <a:rPr lang="cs-CZ" sz="8000" dirty="0">
                <a:latin typeface="+mj-lt"/>
              </a:rPr>
            </a:br>
            <a:r>
              <a:rPr lang="cs-CZ" sz="8000" dirty="0">
                <a:latin typeface="+mj-lt"/>
              </a:rPr>
              <a:t/>
            </a:r>
            <a:br>
              <a:rPr lang="cs-CZ" sz="8000" dirty="0">
                <a:latin typeface="+mj-lt"/>
              </a:rPr>
            </a:br>
            <a:r>
              <a:rPr lang="cs-CZ" sz="8000" dirty="0">
                <a:latin typeface="+mj-lt"/>
              </a:rPr>
              <a:t/>
            </a:r>
            <a:br>
              <a:rPr lang="cs-CZ" sz="8000" dirty="0">
                <a:latin typeface="+mj-lt"/>
              </a:rPr>
            </a:br>
            <a:r>
              <a:rPr lang="cs-CZ" sz="8000" dirty="0">
                <a:latin typeface="+mj-lt"/>
              </a:rPr>
              <a:t/>
            </a:r>
            <a:br>
              <a:rPr lang="cs-CZ" sz="8000" dirty="0">
                <a:latin typeface="+mj-lt"/>
              </a:rPr>
            </a:br>
            <a:endParaRPr lang="cs-CZ" altLang="cs-CZ" sz="8000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8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altLang="cs-CZ" sz="8000" dirty="0" smtClean="0">
                <a:solidFill>
                  <a:srgbClr val="FF0000"/>
                </a:solidFill>
                <a:latin typeface="+mj-lt"/>
              </a:rPr>
              <a:t> </a:t>
            </a:r>
            <a:endParaRPr lang="cs-CZ" altLang="cs-CZ" sz="8000" dirty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endParaRPr lang="cs-CZ" altLang="cs-CZ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dirty="0"/>
              <a:t> 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412" y="1957647"/>
            <a:ext cx="7820822" cy="422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Kvalitní zdroj pro stahování </a:t>
            </a:r>
            <a:r>
              <a:rPr lang="cs-CZ" altLang="cs-CZ" dirty="0"/>
              <a:t>záznamů </a:t>
            </a:r>
            <a:br>
              <a:rPr lang="cs-CZ" alt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1847"/>
            <a:ext cx="10515600" cy="4905116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cca 7,3  mil  záznamů  českých i zahraničních monografií, seriálů speciálních druhů dokumentů a starých  tisků </a:t>
            </a:r>
          </a:p>
          <a:p>
            <a:r>
              <a:rPr lang="cs-CZ" dirty="0" smtClean="0"/>
              <a:t>kontrola </a:t>
            </a:r>
            <a:r>
              <a:rPr lang="cs-CZ" dirty="0"/>
              <a:t>kvality dat  na vstupu / zpětná vazba do knihoven </a:t>
            </a:r>
            <a:r>
              <a:rPr lang="cs-CZ" dirty="0" smtClean="0"/>
              <a:t>/, výpisy </a:t>
            </a:r>
            <a:r>
              <a:rPr lang="cs-CZ" dirty="0"/>
              <a:t>chyb  </a:t>
            </a:r>
            <a:r>
              <a:rPr lang="cs-CZ" dirty="0" smtClean="0"/>
              <a:t>/ školení přispěvatelů </a:t>
            </a:r>
            <a:r>
              <a:rPr lang="cs-CZ" dirty="0"/>
              <a:t>včetně školení katalogizačních pravidel </a:t>
            </a:r>
            <a:r>
              <a:rPr lang="cs-CZ" dirty="0" smtClean="0"/>
              <a:t>/</a:t>
            </a:r>
          </a:p>
          <a:p>
            <a:r>
              <a:rPr lang="cs-CZ" dirty="0" err="1"/>
              <a:t>deduplikace</a:t>
            </a:r>
            <a:r>
              <a:rPr lang="cs-CZ" dirty="0"/>
              <a:t>  záznamů / výběr </a:t>
            </a:r>
            <a:r>
              <a:rPr lang="cs-CZ" dirty="0" smtClean="0"/>
              <a:t>nejkvalitnějšího </a:t>
            </a:r>
            <a:r>
              <a:rPr lang="cs-CZ" dirty="0"/>
              <a:t>záznamu z </a:t>
            </a:r>
            <a:r>
              <a:rPr lang="cs-CZ" dirty="0" smtClean="0"/>
              <a:t>dodaných/</a:t>
            </a:r>
            <a:endParaRPr lang="cs-CZ" dirty="0"/>
          </a:p>
          <a:p>
            <a:r>
              <a:rPr lang="cs-CZ" dirty="0"/>
              <a:t>r</a:t>
            </a:r>
            <a:r>
              <a:rPr lang="cs-CZ" dirty="0" smtClean="0"/>
              <a:t>ychlá dostupnost  záznamů ke stažení (týdenní/denní </a:t>
            </a:r>
            <a:r>
              <a:rPr lang="cs-CZ" dirty="0"/>
              <a:t>sklizně dat </a:t>
            </a:r>
            <a:r>
              <a:rPr lang="cs-CZ" dirty="0" smtClean="0"/>
              <a:t>)</a:t>
            </a:r>
          </a:p>
          <a:p>
            <a:r>
              <a:rPr lang="cs-CZ" dirty="0" smtClean="0"/>
              <a:t> 2019 + </a:t>
            </a:r>
            <a:r>
              <a:rPr lang="cs-CZ" dirty="0" smtClean="0">
                <a:hlinkClick r:id="rId2"/>
              </a:rPr>
              <a:t>projekt  </a:t>
            </a:r>
            <a:r>
              <a:rPr lang="cs-CZ" dirty="0">
                <a:hlinkClick r:id="rId2"/>
              </a:rPr>
              <a:t>CENTRAL </a:t>
            </a:r>
            <a:r>
              <a:rPr lang="cs-CZ" dirty="0" smtClean="0"/>
              <a:t>  - zrychlení  </a:t>
            </a:r>
            <a:r>
              <a:rPr lang="cs-CZ" dirty="0"/>
              <a:t>katalogizace </a:t>
            </a:r>
            <a:r>
              <a:rPr lang="cs-CZ" b="1" dirty="0" smtClean="0"/>
              <a:t>české beletrie </a:t>
            </a:r>
            <a:r>
              <a:rPr lang="cs-CZ" dirty="0" smtClean="0"/>
              <a:t>(</a:t>
            </a:r>
            <a:r>
              <a:rPr lang="cs-CZ" dirty="0" err="1" smtClean="0"/>
              <a:t>MěK</a:t>
            </a:r>
            <a:r>
              <a:rPr lang="cs-CZ" dirty="0" smtClean="0"/>
              <a:t> Praha) - pro SK ČR sklízíme 4x denně  /přísnější kontrola kvality související s přidělením čísla  ČNB / kontrola ISBN 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594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Statistika - kdo první dodal úplný záznam  do SK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období duben-srpen 2019 </a:t>
            </a:r>
            <a:r>
              <a:rPr lang="cs-CZ" dirty="0"/>
              <a:t>– do ČNB přijato cca 1300 záznamů  beletrie :</a:t>
            </a:r>
          </a:p>
          <a:p>
            <a:r>
              <a:rPr lang="cs-CZ" dirty="0"/>
              <a:t>49% </a:t>
            </a:r>
            <a:r>
              <a:rPr lang="cs-CZ" dirty="0" err="1"/>
              <a:t>MěK</a:t>
            </a:r>
            <a:r>
              <a:rPr lang="cs-CZ" dirty="0"/>
              <a:t> Praha (o prázdninách 52%)</a:t>
            </a:r>
          </a:p>
          <a:p>
            <a:r>
              <a:rPr lang="cs-CZ" dirty="0"/>
              <a:t>31% ostatní knihovny</a:t>
            </a:r>
          </a:p>
          <a:p>
            <a:r>
              <a:rPr lang="cs-CZ" dirty="0"/>
              <a:t>20% NK</a:t>
            </a:r>
          </a:p>
          <a:p>
            <a:pPr marL="0" indent="0">
              <a:buNone/>
            </a:pPr>
            <a:r>
              <a:rPr lang="cs-CZ" sz="2200" i="1" dirty="0"/>
              <a:t>(prezentováno  na Knihovnách současnosti  2019  v příspěvku PhDr. J. Svobodové)</a:t>
            </a:r>
          </a:p>
          <a:p>
            <a:pPr marL="0" indent="0">
              <a:buNone/>
            </a:pPr>
            <a:r>
              <a:rPr lang="cs-CZ" sz="3500" i="1" dirty="0"/>
              <a:t>Aktuální údaje : </a:t>
            </a:r>
          </a:p>
          <a:p>
            <a:r>
              <a:rPr lang="cs-CZ" dirty="0">
                <a:solidFill>
                  <a:srgbClr val="FF0000"/>
                </a:solidFill>
              </a:rPr>
              <a:t>období duben-říjen 2019 </a:t>
            </a:r>
            <a:r>
              <a:rPr lang="cs-CZ" dirty="0"/>
              <a:t>– do ČNB přijato cca 2000 záznamů  beletrie :</a:t>
            </a:r>
          </a:p>
          <a:p>
            <a:r>
              <a:rPr lang="cs-CZ" dirty="0"/>
              <a:t>60% </a:t>
            </a:r>
            <a:r>
              <a:rPr lang="cs-CZ" dirty="0" err="1"/>
              <a:t>MěK</a:t>
            </a:r>
            <a:r>
              <a:rPr lang="cs-CZ" dirty="0"/>
              <a:t> Praha</a:t>
            </a:r>
          </a:p>
          <a:p>
            <a:r>
              <a:rPr lang="cs-CZ" dirty="0"/>
              <a:t>24% ostatní knihovny</a:t>
            </a:r>
          </a:p>
          <a:p>
            <a:r>
              <a:rPr lang="cs-CZ" dirty="0"/>
              <a:t>16% NK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02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Doporučení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21476"/>
            <a:ext cx="10515600" cy="47554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5400" b="1" dirty="0" smtClean="0">
                <a:solidFill>
                  <a:srgbClr val="FF0000"/>
                </a:solidFill>
              </a:rPr>
              <a:t>Šetřete se!</a:t>
            </a:r>
          </a:p>
          <a:p>
            <a:pPr marL="0" indent="0" algn="ctr">
              <a:buNone/>
            </a:pPr>
            <a:r>
              <a:rPr lang="cs-CZ" sz="4000" dirty="0" smtClean="0"/>
              <a:t>Pokud máte odkud, </a:t>
            </a:r>
            <a:r>
              <a:rPr lang="cs-CZ" sz="4000" dirty="0"/>
              <a:t>stahujte </a:t>
            </a:r>
            <a:r>
              <a:rPr lang="cs-CZ" sz="4000" dirty="0" smtClean="0"/>
              <a:t>záznamy.</a:t>
            </a:r>
          </a:p>
          <a:p>
            <a:pPr marL="0" indent="0" algn="ctr">
              <a:buNone/>
            </a:pPr>
            <a:r>
              <a:rPr lang="cs-CZ" sz="4000" dirty="0" smtClean="0"/>
              <a:t>Když záznamy stahujete, neupravujte je.</a:t>
            </a:r>
          </a:p>
          <a:p>
            <a:pPr marL="0" indent="0" algn="ctr">
              <a:buNone/>
            </a:pPr>
            <a:r>
              <a:rPr lang="cs-CZ" sz="4000" dirty="0" smtClean="0"/>
              <a:t>Pokud objevíte v záznamu SK ČR chybu:</a:t>
            </a:r>
            <a:endParaRPr lang="cs-CZ" sz="4000" dirty="0"/>
          </a:p>
          <a:p>
            <a:pPr marL="0" indent="0" algn="ctr">
              <a:buNone/>
            </a:pPr>
            <a:r>
              <a:rPr lang="cs-CZ" sz="4400" b="1" dirty="0" smtClean="0">
                <a:sym typeface="Wingdings" panose="05000000000000000000" pitchFamily="2" charset="2"/>
              </a:rPr>
              <a:t>Dejte nám o tom  vědět</a:t>
            </a:r>
          </a:p>
          <a:p>
            <a:pPr marL="0" indent="0" algn="ctr">
              <a:buNone/>
            </a:pPr>
            <a:r>
              <a:rPr lang="cs-CZ" sz="4400" b="1" dirty="0" smtClean="0">
                <a:sym typeface="Wingdings" panose="05000000000000000000" pitchFamily="2" charset="2"/>
                <a:hlinkClick r:id="rId2"/>
              </a:rPr>
              <a:t>skc@nkp.cz</a:t>
            </a:r>
            <a:r>
              <a:rPr lang="cs-CZ" sz="4400" b="1" dirty="0" smtClean="0">
                <a:sym typeface="Wingdings" panose="05000000000000000000" pitchFamily="2" charset="2"/>
              </a:rPr>
              <a:t>  nebo použijte  on-line formulář</a:t>
            </a:r>
            <a:r>
              <a:rPr lang="cs-CZ" sz="4400" b="1" dirty="0"/>
              <a:t/>
            </a:r>
            <a:br>
              <a:rPr lang="cs-CZ" sz="4400" b="1" dirty="0"/>
            </a:b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217149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039475" cy="874952"/>
          </a:xfrm>
        </p:spPr>
        <p:txBody>
          <a:bodyPr>
            <a:noAutofit/>
          </a:bodyPr>
          <a:lstStyle/>
          <a:p>
            <a:r>
              <a:rPr lang="cs-CZ" sz="3200" dirty="0" smtClean="0"/>
              <a:t>On-line formulář pro aktualizaci dat v SK ČR slouží  i k zaslání zprávy o chybě v záznamu  nebo o duplicitě (letos 4451 oznámení) 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20" y="1240078"/>
            <a:ext cx="9257262" cy="6078856"/>
          </a:xfrm>
        </p:spPr>
      </p:pic>
      <p:sp>
        <p:nvSpPr>
          <p:cNvPr id="3" name="Ovál 2"/>
          <p:cNvSpPr/>
          <p:nvPr/>
        </p:nvSpPr>
        <p:spPr>
          <a:xfrm>
            <a:off x="8750791" y="2115030"/>
            <a:ext cx="1333500" cy="3619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58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782</Words>
  <Application>Microsoft Office PowerPoint</Application>
  <PresentationFormat>Širokoúhlá obrazovka</PresentationFormat>
  <Paragraphs>215</Paragraphs>
  <Slides>19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Times New Roman</vt:lpstr>
      <vt:lpstr>Wingdings</vt:lpstr>
      <vt:lpstr>Motiv Office</vt:lpstr>
      <vt:lpstr>Souborný katalog ČR jako zdroj pro stahování záznamů </vt:lpstr>
      <vt:lpstr>Souborný katalog - charakteristika     </vt:lpstr>
      <vt:lpstr>Prezentace aplikace PowerPoint</vt:lpstr>
      <vt:lpstr> Souborný katalog ČR – kvalitní zdroj pro      </vt:lpstr>
      <vt:lpstr>  Souborný katalog ČR – cca  500 přispívajících knihoven  </vt:lpstr>
      <vt:lpstr>Kvalitní zdroj pro stahování záznamů  </vt:lpstr>
      <vt:lpstr>Statistika - kdo první dodal úplný záznam  do SK ČR</vt:lpstr>
      <vt:lpstr>Doporučení</vt:lpstr>
      <vt:lpstr>On-line formulář pro aktualizaci dat v SK ČR slouží  i k zaslání zprávy o chybě v záznamu  nebo o duplicitě (letos 4451 oznámení) </vt:lpstr>
      <vt:lpstr>Stahujte !  Ale pozor  na vícesvazková díla </vt:lpstr>
      <vt:lpstr>Pozor  na zpracování se shora  / ze zdola  (po jednotlivých svazcích)</vt:lpstr>
      <vt:lpstr>Takto   ne !</vt:lpstr>
      <vt:lpstr>Nedoplňujte do názvových údajů údaje, které tam  nepatří </vt:lpstr>
      <vt:lpstr>Nedoplňujte do názvových údajů údaje, které tam  nepatří </vt:lpstr>
      <vt:lpstr>Duplicity v SK ČR vznikají při odlišném zápisu následujících údajů:</vt:lpstr>
      <vt:lpstr>Chyba v ISBN - analyzováno 500 případů  </vt:lpstr>
      <vt:lpstr>Duplicita čísla ČNB v nových záznamech  - analyzováno 3506 případů (leden/září 2019)</vt:lpstr>
      <vt:lpstr>STATISTIKA IMPORTŮ a deduplikací V ROCE 2019 </vt:lpstr>
      <vt:lpstr>Opakování matka  moudrosti 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Svobodová Eva</dc:creator>
  <cp:lastModifiedBy>Militká Jana</cp:lastModifiedBy>
  <cp:revision>57</cp:revision>
  <cp:lastPrinted>2019-10-29T14:50:58Z</cp:lastPrinted>
  <dcterms:created xsi:type="dcterms:W3CDTF">2019-09-30T07:51:17Z</dcterms:created>
  <dcterms:modified xsi:type="dcterms:W3CDTF">2019-11-01T14:06:34Z</dcterms:modified>
</cp:coreProperties>
</file>