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0" r:id="rId2"/>
    <p:sldId id="302" r:id="rId3"/>
    <p:sldId id="313" r:id="rId4"/>
    <p:sldId id="265" r:id="rId5"/>
    <p:sldId id="261" r:id="rId6"/>
    <p:sldId id="290" r:id="rId7"/>
    <p:sldId id="309" r:id="rId8"/>
    <p:sldId id="308" r:id="rId9"/>
    <p:sldId id="292" r:id="rId10"/>
    <p:sldId id="312" r:id="rId11"/>
    <p:sldId id="311" r:id="rId12"/>
    <p:sldId id="301" r:id="rId13"/>
    <p:sldId id="310" r:id="rId14"/>
    <p:sldId id="286" r:id="rId15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CBB"/>
    <a:srgbClr val="EF3078"/>
    <a:srgbClr val="EE9524"/>
    <a:srgbClr val="03A1A4"/>
    <a:srgbClr val="FF7344"/>
    <a:srgbClr val="E6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914" autoAdjust="0"/>
    <p:restoredTop sz="95352" autoAdjust="0"/>
  </p:normalViewPr>
  <p:slideViewPr>
    <p:cSldViewPr snapToGrid="0">
      <p:cViewPr varScale="1">
        <p:scale>
          <a:sx n="66" d="100"/>
          <a:sy n="66" d="100"/>
        </p:scale>
        <p:origin x="90" y="4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2BD79-04FE-4B41-86B8-7C3D48C342AF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6BC32-2958-4279-AFE3-43F754CC97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782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6ED8B-CEFD-4FB3-9BB7-1353A8EF88E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8BBB2-555D-458F-8FB1-B13EC95034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74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BBB2-555D-458F-8FB1-B13EC95034F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24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1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7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2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2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2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4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6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8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1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E6291-269F-4017-8EF3-5876289F47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zuzana.kopencova@mlp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RACOVNA\Pracovna-D\Pracovní\Městská knihovna v Praze\Grafické zpracování\MLP\PPT prezentace sablona\091109\cover-b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335360" y="2708919"/>
            <a:ext cx="11521280" cy="300372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Čtvrtý rok s </a:t>
            </a:r>
            <a:r>
              <a:rPr lang="cs-CZ" b="1" dirty="0" err="1" smtClean="0">
                <a:solidFill>
                  <a:srgbClr val="C00000"/>
                </a:solidFill>
              </a:rPr>
              <a:t>Centralem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28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800" b="1" dirty="0" smtClean="0">
                <a:solidFill>
                  <a:srgbClr val="C00000"/>
                </a:solidFill>
              </a:rPr>
              <a:t>Zuzana Kopencová</a:t>
            </a:r>
            <a:r>
              <a:rPr lang="cs-CZ" sz="1800" b="1" dirty="0">
                <a:solidFill>
                  <a:srgbClr val="C00000"/>
                </a:solidFill>
              </a:rPr>
              <a:t/>
            </a:r>
            <a:br>
              <a:rPr lang="cs-CZ" sz="1800" b="1" dirty="0">
                <a:solidFill>
                  <a:srgbClr val="C00000"/>
                </a:solidFill>
              </a:rPr>
            </a:br>
            <a:r>
              <a:rPr lang="cs-CZ" sz="1800" b="1" dirty="0" smtClean="0">
                <a:solidFill>
                  <a:srgbClr val="C00000"/>
                </a:solidFill>
              </a:rPr>
              <a:t>28. 11. 2022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cs-CZ" altLang="cs-CZ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76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38048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rgbClr val="C00000"/>
                </a:solidFill>
              </a:rPr>
              <a:t>Souborný katalog ČR</a:t>
            </a:r>
            <a:br>
              <a:rPr lang="cs-CZ" sz="5400" b="1" dirty="0" smtClean="0">
                <a:solidFill>
                  <a:srgbClr val="C00000"/>
                </a:solidFill>
              </a:rPr>
            </a:br>
            <a:r>
              <a:rPr lang="cs-CZ" sz="5400" b="1" dirty="0" smtClean="0">
                <a:solidFill>
                  <a:srgbClr val="C00000"/>
                </a:solidFill>
              </a:rPr>
              <a:t>dodané záznamy 2019 - 2022</a:t>
            </a:r>
            <a:endParaRPr lang="cs-CZ" sz="5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2090057"/>
            <a:ext cx="10972800" cy="45139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5400" b="1" dirty="0" smtClean="0"/>
              <a:t> Rok 2019 - 3 761 titulů </a:t>
            </a:r>
            <a:endParaRPr lang="cs-CZ" sz="5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5400" b="1" dirty="0" smtClean="0"/>
              <a:t> Rok 2020 - 3 881 titulů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5400" b="1" dirty="0" smtClean="0"/>
              <a:t> Rok 2021 - 4 398 titulů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5400" b="1" dirty="0" smtClean="0"/>
              <a:t> Rok 2022 - zatím 4 330 titulů </a:t>
            </a:r>
            <a:r>
              <a:rPr lang="cs-CZ" sz="2000" b="1" dirty="0" smtClean="0"/>
              <a:t>(23. 11. 2022)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0027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696402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rgbClr val="C00000"/>
                </a:solidFill>
              </a:rPr>
              <a:t>Souborný katalog </a:t>
            </a:r>
            <a:r>
              <a:rPr lang="cs-CZ" sz="4800" b="1" dirty="0" smtClean="0">
                <a:solidFill>
                  <a:srgbClr val="C00000"/>
                </a:solidFill>
              </a:rPr>
              <a:t>ČR </a:t>
            </a:r>
            <a:br>
              <a:rPr lang="cs-CZ" sz="4800" b="1" dirty="0" smtClean="0">
                <a:solidFill>
                  <a:srgbClr val="C00000"/>
                </a:solidFill>
              </a:rPr>
            </a:br>
            <a:r>
              <a:rPr lang="cs-CZ" sz="4800" b="1" dirty="0" smtClean="0">
                <a:solidFill>
                  <a:srgbClr val="C00000"/>
                </a:solidFill>
              </a:rPr>
              <a:t>katalogizace beletrie </a:t>
            </a:r>
            <a:r>
              <a:rPr lang="cs-CZ" sz="4800" b="1" dirty="0">
                <a:solidFill>
                  <a:srgbClr val="C00000"/>
                </a:solidFill>
              </a:rPr>
              <a:t>2022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757974"/>
              </p:ext>
            </p:extLst>
          </p:nvPr>
        </p:nvGraphicFramePr>
        <p:xfrm>
          <a:off x="1349828" y="1971038"/>
          <a:ext cx="9492343" cy="4648590"/>
        </p:xfrm>
        <a:graphic>
          <a:graphicData uri="http://schemas.openxmlformats.org/drawingml/2006/table">
            <a:tbl>
              <a:tblPr/>
              <a:tblGrid>
                <a:gridCol w="3730172">
                  <a:extLst>
                    <a:ext uri="{9D8B030D-6E8A-4147-A177-3AD203B41FA5}">
                      <a16:colId xmlns:a16="http://schemas.microsoft.com/office/drawing/2014/main" val="308126522"/>
                    </a:ext>
                  </a:extLst>
                </a:gridCol>
                <a:gridCol w="2423886">
                  <a:extLst>
                    <a:ext uri="{9D8B030D-6E8A-4147-A177-3AD203B41FA5}">
                      <a16:colId xmlns:a16="http://schemas.microsoft.com/office/drawing/2014/main" val="3877341846"/>
                    </a:ext>
                  </a:extLst>
                </a:gridCol>
                <a:gridCol w="3338285">
                  <a:extLst>
                    <a:ext uri="{9D8B030D-6E8A-4147-A177-3AD203B41FA5}">
                      <a16:colId xmlns:a16="http://schemas.microsoft.com/office/drawing/2014/main" val="2635995327"/>
                    </a:ext>
                  </a:extLst>
                </a:gridCol>
              </a:tblGrid>
              <a:tr h="580920">
                <a:tc>
                  <a:txBody>
                    <a:bodyPr/>
                    <a:lstStyle/>
                    <a:p>
                      <a:pPr rtl="0" fontAlgn="b"/>
                      <a:endParaRPr lang="cs-CZ" sz="2800" b="1" dirty="0">
                        <a:effectLst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2800" b="1">
                        <a:effectLst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800" b="1">
                          <a:effectLst/>
                        </a:rPr>
                        <a:t>Podíl na celku v %</a:t>
                      </a: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494860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pPr rtl="0" fontAlgn="b"/>
                      <a:r>
                        <a:rPr lang="cs-CZ" sz="2800" b="1" dirty="0">
                          <a:effectLst/>
                        </a:rPr>
                        <a:t>Zaslané </a:t>
                      </a:r>
                      <a:r>
                        <a:rPr lang="cs-CZ" sz="2800" b="1" dirty="0" smtClean="0">
                          <a:effectLst/>
                        </a:rPr>
                        <a:t>záznamy</a:t>
                      </a:r>
                      <a:endParaRPr lang="cs-CZ" sz="2800" b="1" dirty="0">
                        <a:effectLst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800" b="1" dirty="0">
                          <a:effectLst/>
                        </a:rPr>
                        <a:t>4330</a:t>
                      </a: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800" b="1" dirty="0">
                          <a:effectLst/>
                        </a:rPr>
                        <a:t>100,00%</a:t>
                      </a: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889891"/>
                  </a:ext>
                </a:extLst>
              </a:tr>
              <a:tr h="816086">
                <a:tc>
                  <a:txBody>
                    <a:bodyPr/>
                    <a:lstStyle/>
                    <a:p>
                      <a:pPr rtl="0" fontAlgn="b"/>
                      <a:r>
                        <a:rPr lang="cs-CZ" sz="2800" b="1" dirty="0">
                          <a:effectLst/>
                        </a:rPr>
                        <a:t>Již existující </a:t>
                      </a:r>
                      <a:r>
                        <a:rPr lang="cs-CZ" sz="2800" b="1" dirty="0" smtClean="0">
                          <a:effectLst/>
                        </a:rPr>
                        <a:t>záznamy</a:t>
                      </a:r>
                      <a:endParaRPr lang="cs-CZ" sz="2800" b="1" dirty="0">
                        <a:effectLst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800" b="1" dirty="0">
                          <a:effectLst/>
                        </a:rPr>
                        <a:t>298</a:t>
                      </a: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800" b="1" dirty="0">
                          <a:effectLst/>
                        </a:rPr>
                        <a:t>7%</a:t>
                      </a: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1260"/>
                  </a:ext>
                </a:extLst>
              </a:tr>
              <a:tr h="689620">
                <a:tc>
                  <a:txBody>
                    <a:bodyPr/>
                    <a:lstStyle/>
                    <a:p>
                      <a:pPr rtl="0" fontAlgn="b"/>
                      <a:r>
                        <a:rPr lang="cs-CZ" sz="2800" b="1" dirty="0">
                          <a:effectLst/>
                        </a:rPr>
                        <a:t>Aktualizované </a:t>
                      </a:r>
                      <a:r>
                        <a:rPr lang="cs-CZ" sz="2800" b="1" dirty="0" smtClean="0">
                          <a:effectLst/>
                        </a:rPr>
                        <a:t>záznamy</a:t>
                      </a:r>
                      <a:endParaRPr lang="cs-CZ" sz="2800" b="1" dirty="0">
                        <a:effectLst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800" b="1" dirty="0">
                          <a:effectLst/>
                        </a:rPr>
                        <a:t>546</a:t>
                      </a: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800" b="1" dirty="0">
                          <a:effectLst/>
                        </a:rPr>
                        <a:t>13%</a:t>
                      </a: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163561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pPr rtl="0" fontAlgn="b"/>
                      <a:r>
                        <a:rPr lang="cs-CZ" sz="2800" b="1" dirty="0">
                          <a:effectLst/>
                        </a:rPr>
                        <a:t>Nově přidané </a:t>
                      </a:r>
                      <a:r>
                        <a:rPr lang="cs-CZ" sz="2800" b="1" dirty="0" smtClean="0">
                          <a:effectLst/>
                        </a:rPr>
                        <a:t>záznamy</a:t>
                      </a:r>
                      <a:endParaRPr lang="cs-CZ" sz="2800" b="1" dirty="0">
                        <a:effectLst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800" b="1" dirty="0">
                          <a:effectLst/>
                        </a:rPr>
                        <a:t>3486</a:t>
                      </a: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800" b="1" dirty="0">
                          <a:effectLst/>
                        </a:rPr>
                        <a:t>81%</a:t>
                      </a: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496679"/>
                  </a:ext>
                </a:extLst>
              </a:tr>
              <a:tr h="689620">
                <a:tc>
                  <a:txBody>
                    <a:bodyPr/>
                    <a:lstStyle/>
                    <a:p>
                      <a:pPr rtl="0" fontAlgn="b"/>
                      <a:endParaRPr lang="cs-CZ" sz="2800" b="1">
                        <a:effectLst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2800" b="1" dirty="0">
                        <a:effectLst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2800" b="1" dirty="0">
                        <a:effectLst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498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8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429" y="274638"/>
            <a:ext cx="10972800" cy="1384828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Samostatná webová stránka – Projekt </a:t>
            </a:r>
            <a:r>
              <a:rPr lang="cs-CZ" b="1" dirty="0" err="1" smtClean="0">
                <a:solidFill>
                  <a:srgbClr val="C00000"/>
                </a:solidFill>
              </a:rPr>
              <a:t>Central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48230"/>
            <a:ext cx="10972800" cy="5609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	Webová </a:t>
            </a:r>
            <a:r>
              <a:rPr lang="cs-CZ" sz="1800" dirty="0"/>
              <a:t>stránka - https://sdilenakatalogizace.cz/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43" y="1659466"/>
            <a:ext cx="8345714" cy="49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873476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Samostatná webová </a:t>
            </a:r>
            <a:r>
              <a:rPr lang="cs-CZ" b="1" dirty="0" smtClean="0">
                <a:solidFill>
                  <a:srgbClr val="C00000"/>
                </a:solidFill>
              </a:rPr>
              <a:t>stránka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Projekt </a:t>
            </a:r>
            <a:r>
              <a:rPr lang="cs-CZ" b="1" dirty="0" err="1">
                <a:solidFill>
                  <a:srgbClr val="C00000"/>
                </a:solidFill>
              </a:rPr>
              <a:t>Central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36877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400" dirty="0" smtClean="0"/>
              <a:t> Informace o projektu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400" dirty="0" smtClean="0"/>
              <a:t> Jak projekt funguje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400" dirty="0" smtClean="0"/>
              <a:t> Jak přebírat katalogizační záznamy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400" dirty="0" smtClean="0"/>
              <a:t> Odpovědi na otázky knihoven</a:t>
            </a:r>
          </a:p>
          <a:p>
            <a:pPr marL="0" indent="0">
              <a:buNone/>
            </a:pP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5104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67" y="1962713"/>
            <a:ext cx="9601067" cy="1440160"/>
          </a:xfrm>
        </p:spPr>
        <p:txBody>
          <a:bodyPr anchor="t"/>
          <a:lstStyle/>
          <a:p>
            <a:pPr algn="l"/>
            <a:r>
              <a:rPr lang="cs-CZ" sz="6000" dirty="0" smtClean="0">
                <a:solidFill>
                  <a:srgbClr val="C00000"/>
                </a:solidFill>
              </a:rPr>
              <a:t>Děkuji za pozornost</a:t>
            </a:r>
            <a:endParaRPr lang="cs-CZ" sz="6000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484C-FD44-4BBC-AF10-F5665C72A3DC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95467" y="3284985"/>
            <a:ext cx="105611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spc="-1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Zuzana Kopencová, vedoucí odboru knihovních fondů  </a:t>
            </a:r>
          </a:p>
          <a:p>
            <a:endParaRPr lang="cs-CZ" sz="2800" i="1" spc="-1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  <a:hlinkClick r:id="rId2"/>
            </a:endParaRPr>
          </a:p>
          <a:p>
            <a:r>
              <a:rPr lang="cs-CZ" sz="2800" i="1" spc="-1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hlinkClick r:id="rId2"/>
              </a:rPr>
              <a:t>zuzana.kopencova</a:t>
            </a:r>
            <a:r>
              <a:rPr lang="cs-CZ" sz="2800" dirty="0" smtClean="0">
                <a:solidFill>
                  <a:srgbClr val="C00000"/>
                </a:solidFill>
                <a:hlinkClick r:id="rId2"/>
              </a:rPr>
              <a:t>@mlp.cz</a:t>
            </a:r>
            <a:endParaRPr lang="cs-CZ" sz="2800" dirty="0" smtClean="0">
              <a:solidFill>
                <a:srgbClr val="C00000"/>
              </a:solidFill>
            </a:endParaRPr>
          </a:p>
          <a:p>
            <a:endParaRPr lang="cs-CZ" sz="2800" dirty="0">
              <a:solidFill>
                <a:srgbClr val="C00000"/>
              </a:solidFill>
            </a:endParaRPr>
          </a:p>
          <a:p>
            <a:endParaRPr lang="cs-CZ" sz="2800" i="1" spc="-1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2837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8504"/>
            <a:ext cx="10972800" cy="199443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CENTRAL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sz="3100" b="1" dirty="0" smtClean="0"/>
              <a:t>Projekt, který funguje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3033486"/>
            <a:ext cx="10972800" cy="309268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Již čtyři roky katalogizujeme novinky beletrie</a:t>
            </a:r>
            <a:r>
              <a:rPr lang="cs-CZ" b="1" dirty="0"/>
              <a:t> </a:t>
            </a:r>
            <a:r>
              <a:rPr lang="cs-CZ" b="1" dirty="0" smtClean="0"/>
              <a:t>pro české knihovny</a:t>
            </a:r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b="1" dirty="0" smtClean="0"/>
              <a:t>Jedná se o centrální službu, která je široce využívaná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41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CENTRAL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 smtClean="0"/>
              <a:t>Smysl projektu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11086"/>
            <a:ext cx="10972800" cy="45150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cs-CZ" sz="43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sz="4300" b="1" i="1" dirty="0" smtClean="0">
                <a:solidFill>
                  <a:srgbClr val="C00000"/>
                </a:solidFill>
              </a:rPr>
              <a:t>Smyslem </a:t>
            </a:r>
            <a:r>
              <a:rPr lang="cs-CZ" sz="4300" b="1" i="1" dirty="0">
                <a:solidFill>
                  <a:srgbClr val="C00000"/>
                </a:solidFill>
              </a:rPr>
              <a:t>projektu je nabídnout knihovnám rychlou a kvalitní službu, a tím ušetřit knihovnicím a knihovníkům </a:t>
            </a:r>
            <a:r>
              <a:rPr lang="cs-CZ" sz="4300" b="1" i="1" dirty="0" smtClean="0">
                <a:solidFill>
                  <a:srgbClr val="C00000"/>
                </a:solidFill>
              </a:rPr>
              <a:t>čas </a:t>
            </a:r>
          </a:p>
          <a:p>
            <a:pPr marL="0" indent="0" algn="ctr">
              <a:buNone/>
            </a:pPr>
            <a:endParaRPr lang="cs-CZ" sz="43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sz="4300" b="1" i="1" dirty="0" smtClean="0">
                <a:solidFill>
                  <a:srgbClr val="C00000"/>
                </a:solidFill>
              </a:rPr>
              <a:t>Ušetřený čas pak mohou </a:t>
            </a:r>
            <a:r>
              <a:rPr lang="cs-CZ" sz="4300" b="1" i="1" dirty="0">
                <a:solidFill>
                  <a:srgbClr val="C00000"/>
                </a:solidFill>
              </a:rPr>
              <a:t>věnovat svým čtenářkám a </a:t>
            </a:r>
            <a:r>
              <a:rPr lang="cs-CZ" sz="4300" b="1" i="1" dirty="0" smtClean="0">
                <a:solidFill>
                  <a:srgbClr val="C00000"/>
                </a:solidFill>
              </a:rPr>
              <a:t>čtenářům</a:t>
            </a:r>
            <a:endParaRPr lang="cs-CZ" sz="4300" b="1" i="1" spc="-100" dirty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8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67" y="871370"/>
            <a:ext cx="9601067" cy="1355464"/>
          </a:xfrm>
        </p:spPr>
        <p:txBody>
          <a:bodyPr anchor="t"/>
          <a:lstStyle/>
          <a:p>
            <a:r>
              <a:rPr lang="cs-CZ" sz="6000" b="1" dirty="0" smtClean="0">
                <a:solidFill>
                  <a:srgbClr val="C00000"/>
                </a:solidFill>
              </a:rPr>
              <a:t>Co je cílem projektu?</a:t>
            </a:r>
            <a:endParaRPr lang="cs-CZ" sz="60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484C-FD44-4BBC-AF10-F5665C72A3DC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7275" y="2226834"/>
            <a:ext cx="11307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cs-CZ" altLang="cs-CZ" sz="28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cs-CZ" altLang="cs-CZ" sz="2800" b="1" dirty="0" smtClean="0">
                <a:latin typeface="+mj-lt"/>
              </a:rPr>
              <a:t>Katalogizace novinek beletrie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cs-CZ" altLang="cs-CZ" sz="2800" b="1" dirty="0" smtClean="0">
                <a:latin typeface="+mj-lt"/>
              </a:rPr>
              <a:t>Vytvoření bibliografického záznamu na úplné úrovni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cs-CZ" altLang="cs-CZ" sz="2800" b="1" dirty="0" smtClean="0">
                <a:latin typeface="+mj-lt"/>
              </a:rPr>
              <a:t>Rychlé poskytnutí záznamů prostřednictvím České národní bibliografie a Souborného katalogu ČR</a:t>
            </a:r>
          </a:p>
        </p:txBody>
      </p:sp>
    </p:spTree>
    <p:extLst>
      <p:ext uri="{BB962C8B-B14F-4D97-AF65-F5344CB8AC3E}">
        <p14:creationId xmlns:p14="http://schemas.microsoft.com/office/powerpoint/2010/main" val="2976962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458" y="553156"/>
            <a:ext cx="11332432" cy="1399822"/>
          </a:xfrm>
        </p:spPr>
        <p:txBody>
          <a:bodyPr anchor="t">
            <a:noAutofit/>
          </a:bodyPr>
          <a:lstStyle/>
          <a:p>
            <a:pPr algn="l"/>
            <a:r>
              <a:rPr lang="cs-CZ" sz="4800" b="1" dirty="0" smtClean="0">
                <a:solidFill>
                  <a:srgbClr val="C00000"/>
                </a:solidFill>
              </a:rPr>
              <a:t>Proč jsme se rozhodli katalogizovat beletrii?</a:t>
            </a:r>
            <a:endParaRPr lang="cs-CZ" sz="48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484C-FD44-4BBC-AF10-F5665C72A3DC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3092" y="1892508"/>
            <a:ext cx="1051088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800" b="1" dirty="0" smtClean="0">
                <a:latin typeface="+mj-lt"/>
              </a:rPr>
              <a:t>Jsme velká městská knihovna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800" b="1" dirty="0" smtClean="0">
                <a:latin typeface="+mj-lt"/>
              </a:rPr>
              <a:t>Máme bohaté zkušenosti s nakupováním a zpracováním beletrie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800" b="1" dirty="0" smtClean="0">
                <a:latin typeface="+mj-lt"/>
              </a:rPr>
              <a:t>Máme výborné kontakty s pražskými nakladateli, vydavateli a distributory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800" b="1" dirty="0" smtClean="0">
                <a:latin typeface="+mj-lt"/>
              </a:rPr>
              <a:t>Jsme schopni rychle získat nové tituly beletrie od distributorů a knihkupců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800" b="1" dirty="0" smtClean="0">
                <a:latin typeface="+mj-lt"/>
              </a:rPr>
              <a:t>Dokážeme vytvořit kvalitní záznam (RDA, MARC21) obohacený anotací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800" b="1" dirty="0" smtClean="0">
                <a:latin typeface="+mj-lt"/>
              </a:rPr>
              <a:t>Máme tým zkušených akvizitérů, katalogizátorů a lektorů</a:t>
            </a:r>
          </a:p>
          <a:p>
            <a:pPr lvl="2">
              <a:buBlip>
                <a:blip r:embed="rId2"/>
              </a:buBlip>
            </a:pPr>
            <a:endParaRPr lang="cs-CZ" alt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981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67" y="699911"/>
            <a:ext cx="9601067" cy="2099733"/>
          </a:xfrm>
        </p:spPr>
        <p:txBody>
          <a:bodyPr anchor="t"/>
          <a:lstStyle/>
          <a:p>
            <a:r>
              <a:rPr lang="cs-CZ" sz="6000" b="1" dirty="0" smtClean="0">
                <a:solidFill>
                  <a:srgbClr val="C00000"/>
                </a:solidFill>
              </a:rPr>
              <a:t>Projekt CENTRAL</a:t>
            </a:r>
            <a:endParaRPr lang="cs-CZ" sz="60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484C-FD44-4BBC-AF10-F5665C72A3DC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11" y="3141233"/>
            <a:ext cx="11071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cs-CZ" altLang="cs-CZ" sz="2800" b="1" dirty="0" smtClean="0">
                <a:latin typeface="+mj-lt"/>
              </a:rPr>
              <a:t>Ostrý provoz zahájen 1. 4. 2019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cs-CZ" altLang="cs-CZ" sz="2800" b="1" dirty="0" smtClean="0">
                <a:latin typeface="+mj-lt"/>
              </a:rPr>
              <a:t>Úzká spolupráce s Národní knihovnou ČR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cs-CZ" sz="2800" b="1" dirty="0" smtClean="0"/>
              <a:t>Finanční podpora Ministerstva </a:t>
            </a:r>
            <a:r>
              <a:rPr lang="cs-CZ" sz="2800" b="1" dirty="0"/>
              <a:t>kultury ČR z dotačního programu VISK 1</a:t>
            </a:r>
            <a:r>
              <a:rPr lang="cs-CZ" altLang="cs-CZ" sz="2800" b="1" dirty="0" smtClean="0">
                <a:latin typeface="+mj-lt"/>
              </a:rPr>
              <a:t> 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endParaRPr lang="cs-CZ" altLang="cs-CZ" sz="28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cs-CZ" sz="2800" i="1" spc="-1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6213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641248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C00000"/>
                </a:solidFill>
              </a:rPr>
              <a:t>Rychlost katalogizace je klíčová</a:t>
            </a:r>
            <a:endParaRPr lang="cs-CZ" sz="5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Jak </a:t>
            </a:r>
            <a:r>
              <a:rPr lang="cs-CZ" b="1" dirty="0"/>
              <a:t>to děláme, abychom k </a:t>
            </a:r>
            <a:r>
              <a:rPr lang="cs-CZ" b="1" dirty="0" smtClean="0"/>
              <a:t>Vám </a:t>
            </a:r>
            <a:r>
              <a:rPr lang="cs-CZ" b="1" dirty="0"/>
              <a:t>katalogizační záznam dostali co nejdříve?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Nakupujeme signální výtisky převážně ve dvou </a:t>
            </a:r>
            <a:r>
              <a:rPr lang="cs-CZ" dirty="0" smtClean="0"/>
              <a:t>svazcích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Následuje minimální uložení záznamu v </a:t>
            </a:r>
            <a:r>
              <a:rPr lang="cs-CZ" dirty="0" smtClean="0"/>
              <a:t>našem knihovním </a:t>
            </a:r>
            <a:r>
              <a:rPr lang="cs-CZ" dirty="0"/>
              <a:t>systému, předání obou svazků ke jmenné a věcné </a:t>
            </a:r>
            <a:r>
              <a:rPr lang="cs-CZ" dirty="0" smtClean="0"/>
              <a:t>katalogizaci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Poté probíhá kontrola katalogizačního </a:t>
            </a:r>
            <a:r>
              <a:rPr lang="cs-CZ" dirty="0" smtClean="0"/>
              <a:t>záznamu a stažení do  Souborného katalogu ČR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1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67" y="699911"/>
            <a:ext cx="9601067" cy="2099733"/>
          </a:xfrm>
        </p:spPr>
        <p:txBody>
          <a:bodyPr anchor="t"/>
          <a:lstStyle/>
          <a:p>
            <a:r>
              <a:rPr lang="cs-CZ" sz="6000" b="1" dirty="0" smtClean="0">
                <a:solidFill>
                  <a:srgbClr val="C00000"/>
                </a:solidFill>
              </a:rPr>
              <a:t>Projekt CENTRAL </a:t>
            </a:r>
            <a:br>
              <a:rPr lang="cs-CZ" sz="6000" b="1" dirty="0" smtClean="0">
                <a:solidFill>
                  <a:srgbClr val="C00000"/>
                </a:solidFill>
              </a:rPr>
            </a:br>
            <a:r>
              <a:rPr lang="cs-CZ" sz="4800" b="1" dirty="0" smtClean="0"/>
              <a:t>duben 2019 až listopad 2022</a:t>
            </a:r>
            <a:endParaRPr lang="cs-CZ" sz="4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484C-FD44-4BBC-AF10-F5665C72A3DC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" y="2645933"/>
            <a:ext cx="119761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cs-CZ" altLang="cs-CZ" sz="2800" dirty="0" smtClean="0">
              <a:latin typeface="+mj-lt"/>
            </a:endParaRP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+mj-lt"/>
              </a:rPr>
              <a:t>Od začátku projektu dodáno do Souborného katalogu a České národní bibliografie více než 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16 000 </a:t>
            </a:r>
            <a:r>
              <a:rPr lang="cs-CZ" altLang="cs-CZ" sz="2800" b="1" dirty="0">
                <a:solidFill>
                  <a:srgbClr val="C00000"/>
                </a:solidFill>
              </a:rPr>
              <a:t>záznamů </a:t>
            </a:r>
            <a:endParaRPr lang="cs-CZ" altLang="cs-CZ" sz="2800" b="1" dirty="0" smtClean="0">
              <a:solidFill>
                <a:srgbClr val="C00000"/>
              </a:solidFill>
              <a:latin typeface="+mj-lt"/>
            </a:endParaRP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+mj-lt"/>
              </a:rPr>
              <a:t>Počet zpracovaných katalogizačních záznamů se v průběhu roku mění v závislosti na množství vydávaných titulů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Denně v průměru posíláme 18 záznamů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Nejvyšší počet zkatalogizovaných titulů beletrie – 73 záznamů v říjnu 2020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endParaRPr lang="cs-CZ" altLang="cs-CZ" sz="2800" dirty="0" smtClean="0">
              <a:latin typeface="+mj-lt"/>
            </a:endParaRPr>
          </a:p>
          <a:p>
            <a:pPr lvl="2"/>
            <a:endParaRPr lang="cs-CZ" altLang="cs-CZ" sz="2800" b="1" dirty="0" smtClean="0">
              <a:latin typeface="+mj-lt"/>
            </a:endParaRPr>
          </a:p>
          <a:p>
            <a:pPr lvl="2"/>
            <a:endParaRPr lang="cs-CZ" altLang="cs-CZ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6188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66" y="712446"/>
            <a:ext cx="9601067" cy="1440160"/>
          </a:xfrm>
        </p:spPr>
        <p:txBody>
          <a:bodyPr anchor="t"/>
          <a:lstStyle/>
          <a:p>
            <a:r>
              <a:rPr lang="cs-CZ" sz="6000" b="1" dirty="0" smtClean="0">
                <a:solidFill>
                  <a:srgbClr val="C00000"/>
                </a:solidFill>
              </a:rPr>
              <a:t>Projekt CENTRAL</a:t>
            </a:r>
            <a:endParaRPr lang="cs-CZ" sz="60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484C-FD44-4BBC-AF10-F5665C72A3DC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t="16650" b="7995"/>
          <a:stretch/>
        </p:blipFill>
        <p:spPr>
          <a:xfrm>
            <a:off x="325120" y="1654628"/>
            <a:ext cx="11257280" cy="488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618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54457</TotalTime>
  <Words>431</Words>
  <Application>Microsoft Office PowerPoint</Application>
  <PresentationFormat>Širokoúhlá obrazovka</PresentationFormat>
  <Paragraphs>77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Motiv systému Office</vt:lpstr>
      <vt:lpstr>Čtvrtý rok s Centralem   Zuzana Kopencová 28. 11. 2022 </vt:lpstr>
      <vt:lpstr>CENTRAL Projekt, který funguje</vt:lpstr>
      <vt:lpstr>CENTRAL Smysl projektu</vt:lpstr>
      <vt:lpstr>Co je cílem projektu?</vt:lpstr>
      <vt:lpstr>Proč jsme se rozhodli katalogizovat beletrii?</vt:lpstr>
      <vt:lpstr>Projekt CENTRAL</vt:lpstr>
      <vt:lpstr>Rychlost katalogizace je klíčová</vt:lpstr>
      <vt:lpstr>Projekt CENTRAL  duben 2019 až listopad 2022</vt:lpstr>
      <vt:lpstr>Projekt CENTRAL</vt:lpstr>
      <vt:lpstr>Souborný katalog ČR dodané záznamy 2019 - 2022</vt:lpstr>
      <vt:lpstr>Souborný katalog ČR  katalogizace beletrie 2022</vt:lpstr>
      <vt:lpstr>Samostatná webová stránka – Projekt Central</vt:lpstr>
      <vt:lpstr>Samostatná webová stránka Projekt Central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Zuzana Kopencová</cp:lastModifiedBy>
  <cp:revision>194</cp:revision>
  <cp:lastPrinted>2021-03-15T14:10:26Z</cp:lastPrinted>
  <dcterms:created xsi:type="dcterms:W3CDTF">2017-10-05T18:27:48Z</dcterms:created>
  <dcterms:modified xsi:type="dcterms:W3CDTF">2022-11-23T09:50:54Z</dcterms:modified>
</cp:coreProperties>
</file>