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1" r:id="rId5"/>
    <p:sldId id="272" r:id="rId6"/>
    <p:sldId id="268" r:id="rId7"/>
    <p:sldId id="269" r:id="rId8"/>
    <p:sldId id="273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76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5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9374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743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331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510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78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45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97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67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16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5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80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68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28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06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4854C-7137-476A-A2ED-AF57711E885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969B98-EC87-4745-886C-C25C14E44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1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b.horakova@knihovna-pardubice.cz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E069D-2FA9-48D2-9746-E2C63E38B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761" y="1581665"/>
            <a:ext cx="7758241" cy="2592737"/>
          </a:xfrm>
        </p:spPr>
        <p:txBody>
          <a:bodyPr/>
          <a:lstStyle/>
          <a:p>
            <a:pPr algn="ctr"/>
            <a:r>
              <a:rPr lang="cs-CZ" dirty="0"/>
              <a:t>Jak je důležité míti </a:t>
            </a:r>
            <a:r>
              <a:rPr lang="cs-CZ" strike="sngStrike" dirty="0"/>
              <a:t>Filipa </a:t>
            </a:r>
            <a:r>
              <a:rPr lang="cs-CZ" dirty="0"/>
              <a:t>Souborný katalog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D04D46-6B84-47B5-91C4-BE2202777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22573"/>
            <a:ext cx="7766936" cy="62515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dirty="0"/>
              <a:t>Barbora Horáková, Krajská knihovna v Pardubicích,</a:t>
            </a:r>
          </a:p>
          <a:p>
            <a:pPr algn="ctr"/>
            <a:r>
              <a:rPr lang="cs-CZ" dirty="0"/>
              <a:t>Seminář Souborného katalogu a Národních autorit, Praha, 28.11. 2022</a:t>
            </a:r>
          </a:p>
        </p:txBody>
      </p:sp>
    </p:spTree>
    <p:extLst>
      <p:ext uri="{BB962C8B-B14F-4D97-AF65-F5344CB8AC3E}">
        <p14:creationId xmlns:p14="http://schemas.microsoft.com/office/powerpoint/2010/main" val="391374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62E0B-FA03-44E9-9C55-91AB2BF3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Problémy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41ABC3-CE19-4D74-A811-6AD0D5D7B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738" y="1466335"/>
            <a:ext cx="7545860" cy="4596714"/>
          </a:xfrm>
        </p:spPr>
        <p:txBody>
          <a:bodyPr>
            <a:noAutofit/>
          </a:bodyPr>
          <a:lstStyle/>
          <a:p>
            <a:r>
              <a:rPr lang="cs-CZ" sz="2400" dirty="0"/>
              <a:t>Málo času i lidí</a:t>
            </a:r>
          </a:p>
          <a:p>
            <a:r>
              <a:rPr lang="cs-CZ" sz="2400"/>
              <a:t>Peníze</a:t>
            </a:r>
            <a:endParaRPr lang="cs-CZ" sz="2400" dirty="0"/>
          </a:p>
          <a:p>
            <a:r>
              <a:rPr lang="cs-CZ" sz="2400" dirty="0"/>
              <a:t>Kurátoři v muzeu většinou nemají na starosti pouze knihovnu</a:t>
            </a:r>
          </a:p>
          <a:p>
            <a:r>
              <a:rPr lang="cs-CZ" sz="2400" dirty="0"/>
              <a:t>Nezájem paměťových institucí o spolupráci</a:t>
            </a:r>
          </a:p>
          <a:p>
            <a:r>
              <a:rPr lang="cs-CZ" sz="2400" dirty="0"/>
              <a:t>Monografické zpracování periodik…</a:t>
            </a:r>
          </a:p>
          <a:p>
            <a:r>
              <a:rPr lang="cs-CZ" sz="2400" dirty="0"/>
              <a:t>Má smysl zakládat záznam pro několik čísel obskurního titulu?</a:t>
            </a:r>
          </a:p>
          <a:p>
            <a:r>
              <a:rPr lang="cs-CZ" sz="2400" dirty="0"/>
              <a:t>Co s navazujícími/předcházejícími tituly?</a:t>
            </a:r>
          </a:p>
          <a:p>
            <a:r>
              <a:rPr lang="cs-CZ" sz="2400" dirty="0"/>
              <a:t>Odesílat cizí záznamy z našeho katalogu?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527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4442C-2345-4F3B-983D-42060A49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239265"/>
            <a:ext cx="8596668" cy="117801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/>
              <a:t>Děkuji za pozornost</a:t>
            </a:r>
            <a:br>
              <a:rPr lang="cs-CZ" sz="2400" dirty="0"/>
            </a:b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Barbora Horáková, Krajská knihovna v Pardubicích</a:t>
            </a:r>
            <a:b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b.horakova@knihovna-pardubice.cz</a:t>
            </a:r>
            <a:br>
              <a:rPr lang="cs-CZ" sz="1800" dirty="0">
                <a:latin typeface="+mn-lt"/>
              </a:rPr>
            </a:b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63F03E-4B99-4F8B-8ED3-17F9A1D59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56" y="535459"/>
            <a:ext cx="6806323" cy="3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6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B8B90-EEDB-4A1D-B599-43C2AFA9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Pár slov o knihovně (a digitalizaci)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591E05-AD96-4194-9252-312F582B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6423"/>
            <a:ext cx="8596668" cy="4294940"/>
          </a:xfrm>
        </p:spPr>
        <p:txBody>
          <a:bodyPr/>
          <a:lstStyle/>
          <a:p>
            <a:r>
              <a:rPr lang="cs-CZ" sz="2400" dirty="0"/>
              <a:t>Původně založena jako městská</a:t>
            </a:r>
          </a:p>
          <a:p>
            <a:r>
              <a:rPr lang="cs-CZ" sz="2400" dirty="0"/>
              <a:t>Od roku 2002 po různých peripetiích se stala krajskou</a:t>
            </a:r>
          </a:p>
          <a:p>
            <a:r>
              <a:rPr lang="cs-CZ" sz="2400" dirty="0"/>
              <a:t>2005 samostatná regionální studovna</a:t>
            </a:r>
          </a:p>
          <a:p>
            <a:r>
              <a:rPr lang="cs-CZ" sz="2400" dirty="0"/>
              <a:t>2015 první vlna digitalizace, hrazená krajem (56 titulů, 129 024 stran)</a:t>
            </a:r>
          </a:p>
          <a:p>
            <a:r>
              <a:rPr lang="cs-CZ" sz="2400" dirty="0"/>
              <a:t>Fond knihovny asi 500 000 svazků, region včetně povinných výtisků 8500</a:t>
            </a:r>
          </a:p>
          <a:p>
            <a:r>
              <a:rPr lang="cs-CZ" sz="2400" dirty="0"/>
              <a:t>2021 podán projekt do Visku 7 – spolupráce s VČM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83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E7457-4E6B-4700-9CD6-92F17C89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 Tištěné kulturní dědictví Pardubického kraje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11FF30-1FC3-4B09-8E29-1F1BED0FB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Pilotní spolupráce s Regionálním muzeem v Litomyšli</a:t>
            </a:r>
          </a:p>
          <a:p>
            <a:r>
              <a:rPr lang="cs-CZ" sz="2400" dirty="0"/>
              <a:t>Doplňování fondu aspoň </a:t>
            </a:r>
            <a:r>
              <a:rPr lang="cs-CZ" sz="2400" dirty="0" err="1"/>
              <a:t>digitalizáty</a:t>
            </a:r>
            <a:endParaRPr lang="cs-CZ" sz="2400" dirty="0"/>
          </a:p>
          <a:p>
            <a:r>
              <a:rPr lang="cs-CZ" sz="2400" dirty="0"/>
              <a:t>Nemají knihovní katalog, ale mají unikátní tituly</a:t>
            </a:r>
          </a:p>
          <a:p>
            <a:r>
              <a:rPr lang="cs-CZ" sz="2400" dirty="0"/>
              <a:t>Nahlašování do SK ČR</a:t>
            </a:r>
          </a:p>
          <a:p>
            <a:r>
              <a:rPr lang="cs-CZ" sz="2400" dirty="0"/>
              <a:t>Evidence do katalogu KK </a:t>
            </a:r>
          </a:p>
        </p:txBody>
      </p:sp>
    </p:spTree>
    <p:extLst>
      <p:ext uri="{BB962C8B-B14F-4D97-AF65-F5344CB8AC3E}">
        <p14:creationId xmlns:p14="http://schemas.microsoft.com/office/powerpoint/2010/main" val="387213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B7934-14F6-413D-8335-D35DD4B6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0789"/>
          </a:xfrm>
        </p:spPr>
        <p:txBody>
          <a:bodyPr/>
          <a:lstStyle/>
          <a:p>
            <a:pPr algn="ctr"/>
            <a:r>
              <a:rPr lang="cs-CZ" dirty="0"/>
              <a:t>Varianta 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1678C4-292D-4124-A76F-B70723D9A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5719"/>
            <a:ext cx="8596668" cy="4665643"/>
          </a:xfrm>
        </p:spPr>
        <p:txBody>
          <a:bodyPr/>
          <a:lstStyle/>
          <a:p>
            <a:r>
              <a:rPr lang="cs-CZ" dirty="0"/>
              <a:t>Záznam už v Souborném katalogu je</a:t>
            </a:r>
          </a:p>
          <a:p>
            <a:r>
              <a:rPr lang="cs-CZ" dirty="0"/>
              <a:t>Připíšeme se k němu pod siglou a uvedeme signaturu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0DFCE7-2533-4564-A5B5-9067D9777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8" y="2235670"/>
            <a:ext cx="7668906" cy="43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7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4F974-FAA5-4E70-958D-20AD3602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9070"/>
          </a:xfrm>
        </p:spPr>
        <p:txBody>
          <a:bodyPr/>
          <a:lstStyle/>
          <a:p>
            <a:pPr algn="ctr"/>
            <a:r>
              <a:rPr lang="cs-CZ" dirty="0"/>
              <a:t>Varianta 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F27DA9-2154-4214-BA9A-2112413F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8670"/>
            <a:ext cx="4218168" cy="4632692"/>
          </a:xfrm>
        </p:spPr>
        <p:txBody>
          <a:bodyPr/>
          <a:lstStyle/>
          <a:p>
            <a:r>
              <a:rPr lang="cs-CZ" dirty="0"/>
              <a:t>Jde o unikátní titul, který ještě není podchycený</a:t>
            </a:r>
          </a:p>
          <a:p>
            <a:r>
              <a:rPr lang="cs-CZ" dirty="0"/>
              <a:t>Milá Mirko, opět prosím o založení záznamu…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45906F2-1829-43ED-BACF-1791FB9A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91" y="1201406"/>
            <a:ext cx="3479216" cy="565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5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2B613-AD11-475B-8A58-F1C1FC38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 knihovního fondu v RML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16C0FDF-99CA-457F-9CC5-6AF6A59571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7" y="1269999"/>
            <a:ext cx="6117395" cy="4043405"/>
          </a:xfrm>
          <a:prstGeom prst="rect">
            <a:avLst/>
          </a:prstGeom>
        </p:spPr>
      </p:pic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B1319C2-E73D-4EC3-8C71-7B92C056D4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30" y="2667416"/>
            <a:ext cx="5252124" cy="397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C528F-5A21-4466-AE5E-E6BF5273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 v SK a KKPCE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4372FA91-9505-444B-BAE8-69C41251FB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8" y="1270000"/>
            <a:ext cx="5178983" cy="5178983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AC1862F5-3AA2-4512-9BB6-A9F2182FFF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4" y="3319849"/>
            <a:ext cx="5166283" cy="3030147"/>
          </a:xfrm>
        </p:spPr>
      </p:pic>
    </p:spTree>
    <p:extLst>
      <p:ext uri="{BB962C8B-B14F-4D97-AF65-F5344CB8AC3E}">
        <p14:creationId xmlns:p14="http://schemas.microsoft.com/office/powerpoint/2010/main" val="126909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0E863-C3F5-4157-94FC-F5FD35B8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741"/>
          </a:xfrm>
        </p:spPr>
        <p:txBody>
          <a:bodyPr/>
          <a:lstStyle/>
          <a:p>
            <a:pPr algn="ctr"/>
            <a:r>
              <a:rPr lang="cs-CZ" dirty="0"/>
              <a:t>Varianta 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3613EA-EC43-4DA5-AB67-46EFA2748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3341"/>
            <a:ext cx="8596668" cy="4955059"/>
          </a:xfrm>
        </p:spPr>
        <p:txBody>
          <a:bodyPr/>
          <a:lstStyle/>
          <a:p>
            <a:r>
              <a:rPr lang="cs-CZ" dirty="0"/>
              <a:t>Titul v SK je, ale jde o monograficky zpracované periodikum</a:t>
            </a:r>
          </a:p>
          <a:p>
            <a:r>
              <a:rPr lang="cs-CZ" dirty="0"/>
              <a:t>Někdy je i záznam i pro periodikum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Jindy nastává opět Milá Mirko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0E4346-22A1-443B-AD1F-57438E04E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644"/>
            <a:ext cx="12192000" cy="15230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1388C2C-AC64-423A-B956-E94A46B27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633"/>
            <a:ext cx="12192000" cy="252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4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851D8-3B8A-4C43-B47E-50D337D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6735"/>
          </a:xfrm>
        </p:spPr>
        <p:txBody>
          <a:bodyPr/>
          <a:lstStyle/>
          <a:p>
            <a:pPr algn="ctr"/>
            <a:r>
              <a:rPr lang="cs-CZ" dirty="0"/>
              <a:t>Přínos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DD23F3-AC42-48C3-830A-8A0D30CE6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563" y="2034746"/>
            <a:ext cx="8112439" cy="2870629"/>
          </a:xfrm>
        </p:spPr>
        <p:txBody>
          <a:bodyPr>
            <a:normAutofit/>
          </a:bodyPr>
          <a:lstStyle/>
          <a:p>
            <a:r>
              <a:rPr lang="cs-CZ" sz="2400" dirty="0"/>
              <a:t>Zmapování starší regionální produkce</a:t>
            </a:r>
          </a:p>
          <a:p>
            <a:r>
              <a:rPr lang="cs-CZ" sz="2400" dirty="0"/>
              <a:t>Zpřístupnění fondu muzejních knihoven </a:t>
            </a:r>
          </a:p>
          <a:p>
            <a:r>
              <a:rPr lang="cs-CZ" sz="2400" dirty="0"/>
              <a:t>Obohacení národních autorit</a:t>
            </a:r>
          </a:p>
          <a:p>
            <a:r>
              <a:rPr lang="cs-CZ" sz="2400" dirty="0"/>
              <a:t>Užší spolupráce mezi paměťovými institucemi</a:t>
            </a:r>
          </a:p>
          <a:p>
            <a:r>
              <a:rPr lang="cs-CZ" sz="2400" dirty="0"/>
              <a:t>Rozšiřování obzorů všech zúčastněných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0360435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</TotalTime>
  <Words>284</Words>
  <Application>Microsoft Office PowerPoint</Application>
  <PresentationFormat>Širokoúhlá obrazovka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Fazeta</vt:lpstr>
      <vt:lpstr>Jak je důležité míti Filipa Souborný katalog</vt:lpstr>
      <vt:lpstr>Pár slov o knihovně (a digitalizaci)</vt:lpstr>
      <vt:lpstr>Projekt Tištěné kulturní dědictví Pardubického kraje</vt:lpstr>
      <vt:lpstr>Varianta A </vt:lpstr>
      <vt:lpstr>Varianta B</vt:lpstr>
      <vt:lpstr>Evidence knihovního fondu v RML</vt:lpstr>
      <vt:lpstr>Evidence v SK a KKPCE</vt:lpstr>
      <vt:lpstr>Varianta C</vt:lpstr>
      <vt:lpstr>Přínos </vt:lpstr>
      <vt:lpstr>Problémy</vt:lpstr>
      <vt:lpstr>Děkuji za pozornost Barbora Horáková, Krajská knihovna v Pardubicích b.horakova@knihovna-pardubice.cz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StudVseob003</dc:creator>
  <cp:lastModifiedBy>StudVseob003</cp:lastModifiedBy>
  <cp:revision>25</cp:revision>
  <dcterms:created xsi:type="dcterms:W3CDTF">2022-09-19T08:03:19Z</dcterms:created>
  <dcterms:modified xsi:type="dcterms:W3CDTF">2022-11-23T12:02:13Z</dcterms:modified>
</cp:coreProperties>
</file>