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3" r:id="rId3"/>
    <p:sldId id="263" r:id="rId4"/>
    <p:sldId id="558" r:id="rId5"/>
    <p:sldId id="262" r:id="rId6"/>
    <p:sldId id="266" r:id="rId7"/>
    <p:sldId id="265" r:id="rId8"/>
    <p:sldId id="260" r:id="rId9"/>
    <p:sldId id="267" r:id="rId10"/>
    <p:sldId id="559" r:id="rId11"/>
    <p:sldId id="561" r:id="rId12"/>
    <p:sldId id="560" r:id="rId13"/>
    <p:sldId id="562" r:id="rId14"/>
    <p:sldId id="565" r:id="rId15"/>
    <p:sldId id="261" r:id="rId16"/>
    <p:sldId id="566" r:id="rId17"/>
    <p:sldId id="567" r:id="rId18"/>
    <p:sldId id="568" r:id="rId19"/>
    <p:sldId id="582" r:id="rId20"/>
  </p:sldIdLst>
  <p:sldSz cx="12192000" cy="6858000"/>
  <p:notesSz cx="6188075" cy="93202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%20-%20FLASH%20DISK%20NB%204%20&#269;erven\ANAL&#221;ZA%20%20SKC%20-%20pracovn&#237;%20%20verze%20-%20podklady\CARDS%20-%20materi&#225;ly%20%20k%20t&#253;mu%20SKC\EXt&#253;m%205%20&#269;ervna%20podklady\Seznam%20knihoven%20zas&#237;laj&#237;c&#237;ch%20do%20SK%20&#268;R%20z&#225;znamy%20v%20elektronick&#233;%20podob&#283;%20%203%20pok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4%20-%20FLASH%20DISK%20NB%204%20&#269;erven\ANAL&#221;ZA%20%20SKC%20-%20pracovn&#237;%20%20verze%20-%20podklady\CARDS%20-%20materi&#225;ly%20%20k%20t&#253;mu%20SKC\EXt&#253;m%205%20&#269;ervna%20podklady\Seznam%20knihoven%20zas&#237;laj&#237;c&#237;ch%20do%20SK%20&#268;R%20z&#225;znamy%20v%20elektronick&#233;%20podob&#283;%20%203%20pok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obodovae\AppData\Local\Microsoft\Windows\INetCache\Content.Outlook\AHHA5XIO\sigly%20a%20dokumen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[Seznam knihoven zasílajících do SK ČR záznamy v elektronické podobě  3 pokus.xlsx]graf!Kontingenční tabulka19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Typy knihoven, které  přispívají do SK ČR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6.1614294516327221E-3"/>
              <c:y val="-3.081664098613251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-1.8484288354898338E-2"/>
              <c:y val="2.824858757062146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-2.3105360443622949E-2"/>
              <c:y val="3.595274781715450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-4.004929143561306E-2"/>
              <c:y val="4.622496147919876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-4.004929143561306E-2"/>
              <c:y val="2.568053415511042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-2.9266789895255729E-2"/>
              <c:y val="1.02722136620441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-2.6186075169439309E-2"/>
              <c:y val="7.7041602465331279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-2.002464571780653E-2"/>
              <c:y val="1.027221366204412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-3.0807147258163893E-2"/>
              <c:y val="-1.540832049306625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layout>
            <c:manualLayout>
              <c:x val="-3.8508934072704892E-2"/>
              <c:y val="-3.081664098613251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-3.2347504621072089E-2"/>
              <c:y val="-3.081664098613248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layout>
            <c:manualLayout>
              <c:x val="-2.1565003080714781E-2"/>
              <c:y val="-2.568053415511042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1.5403573629080816E-3"/>
              <c:y val="-2.56805341551104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6968576709796558E-2"/>
              <c:y val="-9.4160870814323525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8508934072704865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2.4645717806531114E-2"/>
              <c:y val="5.136106831022085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cmpd="sng">
            <a:solidFill>
              <a:schemeClr val="accent1"/>
            </a:solidFill>
          </a:ln>
          <a:effectLst/>
        </c:spPr>
        <c:dLbl>
          <c:idx val="0"/>
          <c:layout>
            <c:manualLayout>
              <c:x val="6.8333094726795399E-2"/>
              <c:y val="-1.35981900940796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layout>
            <c:manualLayout>
              <c:x val="-3.080714725816446E-3"/>
              <c:y val="7.7041602465331279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0530422333571941E-2"/>
              <c:y val="3.069594274283987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FFFF00"/>
          </a:solidFill>
          <a:ln>
            <a:noFill/>
          </a:ln>
          <a:effectLst/>
        </c:spPr>
        <c:dLbl>
          <c:idx val="0"/>
          <c:layout>
            <c:manualLayout>
              <c:x val="-3.3333333333333333E-2"/>
              <c:y val="-5.139500734214399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8.0303030303030307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6968576709796558E-2"/>
              <c:y val="-9.4160870814323525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8508934072704865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2.4645717806531114E-2"/>
              <c:y val="5.136106831022085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cmpd="sng">
            <a:solidFill>
              <a:schemeClr val="accent1"/>
            </a:solidFill>
          </a:ln>
          <a:effectLst/>
        </c:spPr>
        <c:dLbl>
          <c:idx val="0"/>
          <c:layout>
            <c:manualLayout>
              <c:x val="6.8333094726795399E-2"/>
              <c:y val="-1.35981900940796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0530422333571941E-2"/>
              <c:y val="3.069594274283987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8.0303030303030307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FF00"/>
          </a:solidFill>
          <a:ln>
            <a:noFill/>
          </a:ln>
          <a:effectLst/>
        </c:spPr>
        <c:dLbl>
          <c:idx val="0"/>
          <c:layout>
            <c:manualLayout>
              <c:x val="-3.3333333333333333E-2"/>
              <c:y val="-5.139500734214399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6968576709796558E-2"/>
              <c:y val="-9.4160870814323525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8508934072704865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2.4645717806531114E-2"/>
              <c:y val="5.136106831022085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cmpd="sng">
            <a:solidFill>
              <a:schemeClr val="accent1"/>
            </a:solidFill>
          </a:ln>
          <a:effectLst/>
        </c:spPr>
        <c:dLbl>
          <c:idx val="0"/>
          <c:layout>
            <c:manualLayout>
              <c:x val="6.8333094726795399E-2"/>
              <c:y val="-1.35981900940796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0530422333571941E-2"/>
              <c:y val="3.069594274283987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8.0303030303030307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FFFF00"/>
          </a:solidFill>
          <a:ln>
            <a:noFill/>
          </a:ln>
          <a:effectLst/>
        </c:spPr>
        <c:dLbl>
          <c:idx val="0"/>
          <c:layout>
            <c:manualLayout>
              <c:x val="-3.3333333333333333E-2"/>
              <c:y val="-5.139500734214399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graf!$B$3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5-4243-9F08-D6FF27BC11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5-4243-9F08-D6FF27BC11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E5-4243-9F08-D6FF27BC11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E5-4243-9F08-D6FF27BC11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E5-4243-9F08-D6FF27BC11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E5-4243-9F08-D6FF27BC11BD}"/>
              </c:ext>
            </c:extLst>
          </c:dPt>
          <c:dPt>
            <c:idx val="6"/>
            <c:bubble3D val="0"/>
            <c:explosion val="1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E5-4243-9F08-D6FF27BC11BD}"/>
              </c:ext>
            </c:extLst>
          </c:dPt>
          <c:dLbls>
            <c:dLbl>
              <c:idx val="0"/>
              <c:layout>
                <c:manualLayout>
                  <c:x val="3.6968576709796558E-2"/>
                  <c:y val="-9.4160870814323525E-1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5-4243-9F08-D6FF27BC11BD}"/>
                </c:ext>
              </c:extLst>
            </c:dLbl>
            <c:dLbl>
              <c:idx val="1"/>
              <c:layout>
                <c:manualLayout>
                  <c:x val="3.8508934072704865E-2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E5-4243-9F08-D6FF27BC11BD}"/>
                </c:ext>
              </c:extLst>
            </c:dLbl>
            <c:dLbl>
              <c:idx val="2"/>
              <c:layout>
                <c:manualLayout>
                  <c:x val="2.4645717806531114E-2"/>
                  <c:y val="5.136106831022085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E5-4243-9F08-D6FF27BC11BD}"/>
                </c:ext>
              </c:extLst>
            </c:dLbl>
            <c:dLbl>
              <c:idx val="3"/>
              <c:layout>
                <c:manualLayout>
                  <c:x val="6.8333094726795399E-2"/>
                  <c:y val="-1.35981900940796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E5-4243-9F08-D6FF27BC11BD}"/>
                </c:ext>
              </c:extLst>
            </c:dLbl>
            <c:dLbl>
              <c:idx val="4"/>
              <c:layout>
                <c:manualLayout>
                  <c:x val="6.0530422333571941E-2"/>
                  <c:y val="3.069594274283987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E5-4243-9F08-D6FF27BC11BD}"/>
                </c:ext>
              </c:extLst>
            </c:dLbl>
            <c:dLbl>
              <c:idx val="5"/>
              <c:layout>
                <c:manualLayout>
                  <c:x val="8.0303030303030307E-2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E5-4243-9F08-D6FF27BC11BD}"/>
                </c:ext>
              </c:extLst>
            </c:dLbl>
            <c:dLbl>
              <c:idx val="6"/>
              <c:layout>
                <c:manualLayout>
                  <c:x val="-3.3333333333333333E-2"/>
                  <c:y val="-5.139500734214399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E5-4243-9F08-D6FF27BC11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graf!$A$4:$A$10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H</c:v>
                </c:pt>
                <c:pt idx="5">
                  <c:v>E</c:v>
                </c:pt>
                <c:pt idx="6">
                  <c:v>G</c:v>
                </c:pt>
              </c:strCache>
            </c:strRef>
          </c:cat>
          <c:val>
            <c:numRef>
              <c:f>graf!$B$4:$B$10</c:f>
              <c:numCache>
                <c:formatCode>General</c:formatCode>
                <c:ptCount val="7"/>
                <c:pt idx="0">
                  <c:v>19</c:v>
                </c:pt>
                <c:pt idx="1">
                  <c:v>51</c:v>
                </c:pt>
                <c:pt idx="2">
                  <c:v>12</c:v>
                </c:pt>
                <c:pt idx="3">
                  <c:v>89</c:v>
                </c:pt>
                <c:pt idx="4">
                  <c:v>3</c:v>
                </c:pt>
                <c:pt idx="5">
                  <c:v>125</c:v>
                </c:pt>
                <c:pt idx="6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E5-4243-9F08-D6FF27BC1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[Seznam knihoven zasílajících do SK ČR záznamy v elektronické podobě  3 pokus.xlsx]graf!Kontingenční tabulka19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Typy knihoven, které  přispívají do SK ČR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6.1614294516327221E-3"/>
              <c:y val="-3.081664098613251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-1.8484288354898338E-2"/>
              <c:y val="2.824858757062146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-2.3105360443622949E-2"/>
              <c:y val="3.595274781715450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-4.004929143561306E-2"/>
              <c:y val="4.622496147919876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-4.004929143561306E-2"/>
              <c:y val="2.568053415511042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-2.9266789895255729E-2"/>
              <c:y val="1.02722136620441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-2.6186075169439309E-2"/>
              <c:y val="7.7041602465331279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-2.002464571780653E-2"/>
              <c:y val="1.027221366204412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-3.0807147258163893E-2"/>
              <c:y val="-1.540832049306625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layout>
            <c:manualLayout>
              <c:x val="-3.8508934072704892E-2"/>
              <c:y val="-3.081664098613251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-3.2347504621072089E-2"/>
              <c:y val="-3.081664098613248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layout>
            <c:manualLayout>
              <c:x val="-2.1565003080714781E-2"/>
              <c:y val="-2.568053415511042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1.5403573629080816E-3"/>
              <c:y val="-2.56805341551104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6968576709796558E-2"/>
              <c:y val="-9.4160870814323525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8508934072704865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2.4645717806531114E-2"/>
              <c:y val="5.136106831022085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cmpd="sng">
            <a:solidFill>
              <a:schemeClr val="accent1"/>
            </a:solidFill>
          </a:ln>
          <a:effectLst/>
        </c:spPr>
        <c:dLbl>
          <c:idx val="0"/>
          <c:layout>
            <c:manualLayout>
              <c:x val="6.8333094726795399E-2"/>
              <c:y val="-1.35981900940796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layout>
            <c:manualLayout>
              <c:x val="-3.080714725816446E-3"/>
              <c:y val="7.7041602465331279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0530422333571941E-2"/>
              <c:y val="3.069594274283987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FFFF00"/>
          </a:solidFill>
          <a:ln>
            <a:noFill/>
          </a:ln>
          <a:effectLst/>
        </c:spPr>
        <c:dLbl>
          <c:idx val="0"/>
          <c:layout>
            <c:manualLayout>
              <c:x val="-3.3333333333333333E-2"/>
              <c:y val="-5.139500734214399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8.0303030303030307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6968576709796558E-2"/>
              <c:y val="-9.4160870814323525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8508934072704865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2.4645717806531114E-2"/>
              <c:y val="5.136106831022085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cmpd="sng">
            <a:solidFill>
              <a:schemeClr val="accent1"/>
            </a:solidFill>
          </a:ln>
          <a:effectLst/>
        </c:spPr>
        <c:dLbl>
          <c:idx val="0"/>
          <c:layout>
            <c:manualLayout>
              <c:x val="6.8333094726795399E-2"/>
              <c:y val="-1.35981900940796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0530422333571941E-2"/>
              <c:y val="3.069594274283987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8.0303030303030307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FF00"/>
          </a:solidFill>
          <a:ln>
            <a:noFill/>
          </a:ln>
          <a:effectLst/>
        </c:spPr>
        <c:dLbl>
          <c:idx val="0"/>
          <c:layout>
            <c:manualLayout>
              <c:x val="-3.3333333333333333E-2"/>
              <c:y val="-5.139500734214399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6968576709796558E-2"/>
              <c:y val="-9.4160870814323525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3.8508934072704865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2.4645717806531114E-2"/>
              <c:y val="5.136106831022085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cmpd="sng">
            <a:solidFill>
              <a:schemeClr val="accent1"/>
            </a:solidFill>
          </a:ln>
          <a:effectLst/>
        </c:spPr>
        <c:dLbl>
          <c:idx val="0"/>
          <c:layout>
            <c:manualLayout>
              <c:x val="6.8333094726795399E-2"/>
              <c:y val="-1.35981900940796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0530422333571941E-2"/>
              <c:y val="3.069594274283987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8.0303030303030307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FFFF00"/>
          </a:solidFill>
          <a:ln>
            <a:noFill/>
          </a:ln>
          <a:effectLst/>
        </c:spPr>
        <c:dLbl>
          <c:idx val="0"/>
          <c:layout>
            <c:manualLayout>
              <c:x val="-3.3333333333333333E-2"/>
              <c:y val="-5.139500734214399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Jakým počtem dokumenty přispěly knihovny jednotlivých typů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List1!$E$1</c:f>
              <c:strCache>
                <c:ptCount val="1"/>
                <c:pt idx="0">
                  <c:v>Počet dokumentů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BF-4BB0-9385-DC6378C537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BF-4BB0-9385-DC6378C537E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BF-4BB0-9385-DC6378C537E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BF-4BB0-9385-DC6378C537ED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BF-4BB0-9385-DC6378C537ED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BF-4BB0-9385-DC6378C537ED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5BF-4BB0-9385-DC6378C537ED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5BF-4BB0-9385-DC6378C537ED}"/>
              </c:ext>
            </c:extLst>
          </c:dPt>
          <c:dLbls>
            <c:dLbl>
              <c:idx val="0"/>
              <c:layout>
                <c:manualLayout>
                  <c:x val="2.5657002798314177E-2"/>
                  <c:y val="-4.4927781266605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BF-4BB0-9385-DC6378C537ED}"/>
                </c:ext>
              </c:extLst>
            </c:dLbl>
            <c:dLbl>
              <c:idx val="1"/>
              <c:layout>
                <c:manualLayout>
                  <c:x val="4.875186164706511E-2"/>
                  <c:y val="-1.2828889103585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BF-4BB0-9385-DC6378C537ED}"/>
                </c:ext>
              </c:extLst>
            </c:dLbl>
            <c:dLbl>
              <c:idx val="3"/>
              <c:layout>
                <c:manualLayout>
                  <c:x val="-7.9280285574990141E-3"/>
                  <c:y val="-2.13153953915269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BF-4BB0-9385-DC6378C537ED}"/>
                </c:ext>
              </c:extLst>
            </c:dLbl>
            <c:dLbl>
              <c:idx val="4"/>
              <c:layout>
                <c:manualLayout>
                  <c:x val="5.3573611027629177E-2"/>
                  <c:y val="3.425579279583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BF-4BB0-9385-DC6378C537ED}"/>
                </c:ext>
              </c:extLst>
            </c:dLbl>
            <c:dLbl>
              <c:idx val="5"/>
              <c:layout>
                <c:manualLayout>
                  <c:x val="-2.0126825749834706E-2"/>
                  <c:y val="1.796290034297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BF-4BB0-9385-DC6378C537ED}"/>
                </c:ext>
              </c:extLst>
            </c:dLbl>
            <c:dLbl>
              <c:idx val="6"/>
              <c:layout>
                <c:manualLayout>
                  <c:x val="-1.4321575738147236E-2"/>
                  <c:y val="-6.184584480620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BF-4BB0-9385-DC6378C537ED}"/>
                </c:ext>
              </c:extLst>
            </c:dLbl>
            <c:dLbl>
              <c:idx val="7"/>
              <c:layout>
                <c:manualLayout>
                  <c:x val="-1.091993748872994E-2"/>
                  <c:y val="-2.1805911147609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5BF-4BB0-9385-DC6378C53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List1!$D$2:$D$9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List1!$E$2:$E$9</c:f>
              <c:numCache>
                <c:formatCode>General</c:formatCode>
                <c:ptCount val="8"/>
                <c:pt idx="0">
                  <c:v>9818138</c:v>
                </c:pt>
                <c:pt idx="1">
                  <c:v>1167638</c:v>
                </c:pt>
                <c:pt idx="2">
                  <c:v>217695</c:v>
                </c:pt>
                <c:pt idx="3">
                  <c:v>3772037</c:v>
                </c:pt>
                <c:pt idx="4">
                  <c:v>1784576</c:v>
                </c:pt>
                <c:pt idx="5">
                  <c:v>1853</c:v>
                </c:pt>
                <c:pt idx="6">
                  <c:v>9797100</c:v>
                </c:pt>
                <c:pt idx="7">
                  <c:v>6625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5BF-4BB0-9385-DC6378C53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65565052119608"/>
          <c:y val="0.92276269271578371"/>
          <c:w val="0.40468869895760778"/>
          <c:h val="7.7237307284216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i="0" u="none" strike="noStrike" baseline="0" dirty="0">
                <a:effectLst/>
              </a:rPr>
              <a:t>Počty  záznamů  podle druhu dokumentu</a:t>
            </a:r>
            <a:endParaRPr lang="cs-CZ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E4-489B-AB6A-DC5D89EAE8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E4-489B-AB6A-DC5D89EAE8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E4-489B-AB6A-DC5D89EAE8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4E4-489B-AB6A-DC5D89EAE8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4E4-489B-AB6A-DC5D89EAE8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4E4-489B-AB6A-DC5D89EAE8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4E4-489B-AB6A-DC5D89EAE8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4E4-489B-AB6A-DC5D89EAE8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4E4-489B-AB6A-DC5D89EAE806}"/>
              </c:ext>
            </c:extLst>
          </c:dPt>
          <c:cat>
            <c:strRef>
              <c:f>List1!$A$4:$A$12</c:f>
              <c:strCache>
                <c:ptCount val="9"/>
                <c:pt idx="0">
                  <c:v>Zvukové dokumenty</c:v>
                </c:pt>
                <c:pt idx="1">
                  <c:v>Knihy</c:v>
                </c:pt>
                <c:pt idx="2">
                  <c:v>Elektronické zdroje</c:v>
                </c:pt>
                <c:pt idx="3">
                  <c:v>Grafika</c:v>
                </c:pt>
                <c:pt idx="4">
                  <c:v>Kartografické dokumenty</c:v>
                </c:pt>
                <c:pt idx="5">
                  <c:v>Hudebniny</c:v>
                </c:pt>
                <c:pt idx="6">
                  <c:v>Seriály</c:v>
                </c:pt>
                <c:pt idx="7">
                  <c:v>Hry </c:v>
                </c:pt>
                <c:pt idx="8">
                  <c:v>Videozáznamy</c:v>
                </c:pt>
              </c:strCache>
            </c:strRef>
          </c:cat>
          <c:val>
            <c:numRef>
              <c:f>List1!$B$4:$B$12</c:f>
              <c:numCache>
                <c:formatCode>General</c:formatCode>
                <c:ptCount val="9"/>
                <c:pt idx="0">
                  <c:v>117024</c:v>
                </c:pt>
                <c:pt idx="1">
                  <c:v>7622958</c:v>
                </c:pt>
                <c:pt idx="2">
                  <c:v>8022</c:v>
                </c:pt>
                <c:pt idx="3">
                  <c:v>118868</c:v>
                </c:pt>
                <c:pt idx="4">
                  <c:v>118600</c:v>
                </c:pt>
                <c:pt idx="5">
                  <c:v>260789</c:v>
                </c:pt>
                <c:pt idx="6">
                  <c:v>182912</c:v>
                </c:pt>
                <c:pt idx="7">
                  <c:v>2884</c:v>
                </c:pt>
                <c:pt idx="8">
                  <c:v>20540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4E4-489B-AB6A-DC5D89EAE80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74E4-489B-AB6A-DC5D89EAE8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74E4-489B-AB6A-DC5D89EAE8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74E4-489B-AB6A-DC5D89EAE8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74E4-489B-AB6A-DC5D89EAE8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74E4-489B-AB6A-DC5D89EAE8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74E4-489B-AB6A-DC5D89EAE8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74E4-489B-AB6A-DC5D89EAE8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74E4-489B-AB6A-DC5D89EAE8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74E4-489B-AB6A-DC5D89EAE806}"/>
              </c:ext>
            </c:extLst>
          </c:dPt>
          <c:cat>
            <c:strRef>
              <c:f>List1!$A$4:$A$12</c:f>
              <c:strCache>
                <c:ptCount val="9"/>
                <c:pt idx="0">
                  <c:v>Zvukové dokumenty</c:v>
                </c:pt>
                <c:pt idx="1">
                  <c:v>Knihy</c:v>
                </c:pt>
                <c:pt idx="2">
                  <c:v>Elektronické zdroje</c:v>
                </c:pt>
                <c:pt idx="3">
                  <c:v>Grafika</c:v>
                </c:pt>
                <c:pt idx="4">
                  <c:v>Kartografické dokumenty</c:v>
                </c:pt>
                <c:pt idx="5">
                  <c:v>Hudebniny</c:v>
                </c:pt>
                <c:pt idx="6">
                  <c:v>Seriály</c:v>
                </c:pt>
                <c:pt idx="7">
                  <c:v>Hry </c:v>
                </c:pt>
                <c:pt idx="8">
                  <c:v>Videozáznamy</c:v>
                </c:pt>
              </c:strCache>
            </c:strRef>
          </c:cat>
          <c:val>
            <c:numRef>
              <c:f>List1!$C$4:$C$12</c:f>
              <c:numCache>
                <c:formatCode>General</c:formatCode>
                <c:ptCount val="9"/>
                <c:pt idx="0">
                  <c:v>61888</c:v>
                </c:pt>
                <c:pt idx="1">
                  <c:v>2047307</c:v>
                </c:pt>
                <c:pt idx="2">
                  <c:v>6446</c:v>
                </c:pt>
                <c:pt idx="3">
                  <c:v>105380</c:v>
                </c:pt>
                <c:pt idx="4">
                  <c:v>58434</c:v>
                </c:pt>
                <c:pt idx="5">
                  <c:v>124392</c:v>
                </c:pt>
                <c:pt idx="6">
                  <c:v>61465</c:v>
                </c:pt>
                <c:pt idx="7">
                  <c:v>2154</c:v>
                </c:pt>
                <c:pt idx="8">
                  <c:v>12324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74E4-489B-AB6A-DC5D89EAE806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74E4-489B-AB6A-DC5D89EAE8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74E4-489B-AB6A-DC5D89EAE8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74E4-489B-AB6A-DC5D89EAE8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74E4-489B-AB6A-DC5D89EAE8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74E4-489B-AB6A-DC5D89EAE8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74E4-489B-AB6A-DC5D89EAE8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74E4-489B-AB6A-DC5D89EAE8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74E4-489B-AB6A-DC5D89EAE8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74E4-489B-AB6A-DC5D89EAE806}"/>
              </c:ext>
            </c:extLst>
          </c:dPt>
          <c:cat>
            <c:strRef>
              <c:f>List1!$A$4:$A$12</c:f>
              <c:strCache>
                <c:ptCount val="9"/>
                <c:pt idx="0">
                  <c:v>Zvukové dokumenty</c:v>
                </c:pt>
                <c:pt idx="1">
                  <c:v>Knihy</c:v>
                </c:pt>
                <c:pt idx="2">
                  <c:v>Elektronické zdroje</c:v>
                </c:pt>
                <c:pt idx="3">
                  <c:v>Grafika</c:v>
                </c:pt>
                <c:pt idx="4">
                  <c:v>Kartografické dokumenty</c:v>
                </c:pt>
                <c:pt idx="5">
                  <c:v>Hudebniny</c:v>
                </c:pt>
                <c:pt idx="6">
                  <c:v>Seriály</c:v>
                </c:pt>
                <c:pt idx="7">
                  <c:v>Hry </c:v>
                </c:pt>
                <c:pt idx="8">
                  <c:v>Videozáznamy</c:v>
                </c:pt>
              </c:strCache>
            </c:strRef>
          </c:cat>
          <c:val>
            <c:numRef>
              <c:f>List1!$D$4:$D$12</c:f>
              <c:numCache>
                <c:formatCode>General</c:formatCode>
                <c:ptCount val="9"/>
                <c:pt idx="0">
                  <c:v>55136</c:v>
                </c:pt>
                <c:pt idx="1">
                  <c:v>5575651</c:v>
                </c:pt>
                <c:pt idx="2">
                  <c:v>1576</c:v>
                </c:pt>
                <c:pt idx="3">
                  <c:v>13488</c:v>
                </c:pt>
                <c:pt idx="4">
                  <c:v>60166</c:v>
                </c:pt>
                <c:pt idx="5">
                  <c:v>136397</c:v>
                </c:pt>
                <c:pt idx="6">
                  <c:v>121447</c:v>
                </c:pt>
                <c:pt idx="7">
                  <c:v>730</c:v>
                </c:pt>
                <c:pt idx="8">
                  <c:v>8216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74E4-489B-AB6A-DC5D89EAE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6D6E2-475B-45B9-9A1D-392E40C56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797494-8D42-4514-AEFD-DC025595F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EDA886-A1E8-480D-AA21-383692D2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2F4105-1B0D-4456-9450-3CC58964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894F2F-3310-4F7D-A487-549D56B7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23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6A085-5937-4D33-B943-C9B5E65C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CE8C23-7D18-4F8F-8511-E9465124C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B4724E-495C-4C32-B33F-8AD8BF16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956231-A961-45C2-B985-D5450D6A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29D90B-ACD8-40A8-B9A4-6EB4291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59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890E513-3D86-42C5-84A3-46C1AB2DE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A5D4F7-57CD-4521-AC88-FBEE1C409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9C964-D68A-4A52-A336-213211DF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FC4B54-2960-4D8E-9BD3-DEE71CB5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37E2E0-8F7A-4F82-BECB-D42B232A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98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4594C-A4F5-4275-9DCA-013341AA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05C480-D3BA-4A9B-BACE-7FAEF6D91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889179-E279-431A-BB78-08CCF928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95D409-0706-4696-8DDF-A59B4B17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C4E1ED-9A86-4BBB-8995-64840997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31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26B5A-19E2-4761-A1B0-A4240CD5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B5D95F-AC11-44F7-928C-D48F7E36E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8B5D80-2E91-4619-9925-EDA10D46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DA1AC8-C520-4060-B1BA-4D6DDABB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23E811-2786-4F7D-AA4F-3B40E54B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42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7497E-801C-4764-9E9D-D966289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150D7D-2D3A-4212-A591-D25930C94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0EBB07-BA00-4C18-88FE-1BF359AF7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073D2F-8494-4420-8AB8-B6EF45F1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880E59-18ED-4C79-B533-3FDF793B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BF302E-17A3-4280-99A5-BB4BC1ED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60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FDF70-F516-430C-A97A-7AB33686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B8FB2C2-2DDB-4DBA-8859-0C882FB9B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4D15E8-29AC-4436-BDAA-EFF784872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9363325-9196-4CC8-884B-F3F980EEA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C4D7EAF-6F6C-4B64-A2AD-0A7C7E431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1B3E57-C199-4F52-BF02-3C2A42AC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FF06BD-2B3B-40C1-B971-415EB860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C1BCC02-9D3C-4992-9AF1-B3256678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18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658EE-018C-41B2-94F2-4737CCCC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9647AD-3F28-4BA5-9BEC-3F44661B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3514FD-E7F6-410C-9975-5CFE3308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8DBF2B-335C-4725-85AE-8678712D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39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027915-753B-49A1-95F4-A069A505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9C962BB-D79B-460A-9F5A-19579AC9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B17490-9247-4A28-8252-9AF8FC8F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56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58109-088E-4BBB-B1F9-F15727D6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D882B1-E941-443B-97AD-4B284E18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DCA0609-6214-4F83-8896-C843CB97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B9A997-6EFA-4B7D-BD61-4A5F2A55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C8CFAE-ADD4-4961-A47A-02A72F47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AAE56F-4F8A-4E9C-93F5-6F2E0834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58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DD308-A328-4B33-9410-CF01B0FB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A274EA-9992-4036-A183-D384BDE49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86E8C6D-5FE3-4385-ABB7-44DB7D137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D9292D-1C81-4A9C-B162-17CD8B28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1FC4D3-EFDD-40FC-8675-80BAA029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91447E-3226-4499-82F9-0A93E287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74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42CB87-A9C1-42C8-9D11-FAAE1729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12C0C73-C6A8-4D7B-8FB1-960118411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4E70AD-03F2-47A6-8272-BEC62D209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F3BBB-81DE-4F24-A739-54D9F62E2169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B082A8-64CA-4BB5-BF70-EEA3DFC7B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143B5C-B677-4259-8378-7C4A2A35A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D541-C89F-4183-9E0F-38DFBF311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2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68DC1-BA18-4D55-85B7-987554D3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Současný stav  SK ČR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B350DC-3E01-43B3-A53F-767EDE3D62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Setkání s knihovnami  muzeí</a:t>
            </a:r>
          </a:p>
          <a:p>
            <a:r>
              <a:rPr lang="cs-CZ" dirty="0"/>
              <a:t>NKČR – CDH  Praha, 11.3.2025 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00332D0-D5DB-47A5-89B2-206CAAD17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07" y="2665413"/>
            <a:ext cx="14351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62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816F1-00CA-4412-91EA-EB35601C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cs-CZ" dirty="0"/>
              <a:t>Zvláštní otisky, separáty, „výstřižková služba“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7615F8-B6A6-484B-9A17-5D0DADAD2B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Zajímavé nálezy Heteropter na Moravě a na Slovensku.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0D6013E-A5D1-4A9A-BB9C-0AE57982F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9820" y="1568999"/>
            <a:ext cx="5156172" cy="46718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057DFF1-E309-459F-AC34-239B4E3D2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" y="1632902"/>
            <a:ext cx="6173901" cy="454406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D24F754-B806-426D-BFC8-6F4A80F7C482}"/>
              </a:ext>
            </a:extLst>
          </p:cNvPr>
          <p:cNvSpPr/>
          <p:nvPr/>
        </p:nvSpPr>
        <p:spPr>
          <a:xfrm>
            <a:off x="6273829" y="3429000"/>
            <a:ext cx="5015963" cy="35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1DC3381-DAD9-4EA5-AE27-F04AAC0D6D82}"/>
              </a:ext>
            </a:extLst>
          </p:cNvPr>
          <p:cNvCxnSpPr/>
          <p:nvPr/>
        </p:nvCxnSpPr>
        <p:spPr>
          <a:xfrm>
            <a:off x="6096000" y="1493520"/>
            <a:ext cx="5644896" cy="46834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2DB1E22-D0AC-4CF5-A6EB-3C6CDA1DEE57}"/>
              </a:ext>
            </a:extLst>
          </p:cNvPr>
          <p:cNvCxnSpPr/>
          <p:nvPr/>
        </p:nvCxnSpPr>
        <p:spPr>
          <a:xfrm flipH="1">
            <a:off x="6209820" y="1274064"/>
            <a:ext cx="5226276" cy="50109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2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2581733-5AF0-400A-87B3-9EC0D56B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Přívazky, přítisky………….. dotisky ….</a:t>
            </a:r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70D89FA8-F12B-4FBC-9095-9D666D00C4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0930" y="1327913"/>
            <a:ext cx="4881950" cy="5164962"/>
          </a:xfrm>
          <a:prstGeom prst="rect">
            <a:avLst/>
          </a:prstGeom>
        </p:spPr>
      </p:pic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B29EFE09-6F18-43CA-A181-56EF2A3262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4861" y="2212848"/>
            <a:ext cx="6210183" cy="32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4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8ED9D63-F6AC-4AB9-B4D0-31989BA4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603"/>
          </a:xfrm>
        </p:spPr>
        <p:txBody>
          <a:bodyPr>
            <a:normAutofit fontScale="90000"/>
          </a:bodyPr>
          <a:lstStyle/>
          <a:p>
            <a:r>
              <a:rPr lang="cs-CZ" dirty="0"/>
              <a:t>Různá kvalita  záznamů 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75D98C3A-A7A7-4C57-96D2-7A5F8C0B9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65" y="871728"/>
            <a:ext cx="7635529" cy="58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6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00A7A-0C84-4717-948F-4CF2F038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379"/>
          </a:xfrm>
        </p:spPr>
        <p:txBody>
          <a:bodyPr/>
          <a:lstStyle/>
          <a:p>
            <a:r>
              <a:rPr lang="cs-CZ" dirty="0"/>
              <a:t>Různý přístup ke zpracování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CD6AEC-3D44-47F8-B861-325F60412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9" y="1270096"/>
            <a:ext cx="9186005" cy="55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61B4B-273A-4ABB-8E86-E8036C1F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Odstraňování duplicit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0B73C-3B41-4943-9863-47CB42CF9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8933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automaticky  </a:t>
            </a:r>
            <a:r>
              <a:rPr lang="cs-CZ" dirty="0" err="1"/>
              <a:t>deduplikováno</a:t>
            </a:r>
            <a:r>
              <a:rPr lang="cs-CZ" dirty="0"/>
              <a:t> letos  73,15 % z přijatých záznamů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 10.3.2025 ručně </a:t>
            </a:r>
            <a:r>
              <a:rPr lang="cs-CZ" dirty="0" err="1"/>
              <a:t>deduplikováno</a:t>
            </a:r>
            <a:r>
              <a:rPr lang="cs-CZ" dirty="0"/>
              <a:t> – 9.030 titulů (smazáno 11 119 duplicitních záznamů)</a:t>
            </a:r>
          </a:p>
          <a:p>
            <a:r>
              <a:rPr lang="cs-CZ" dirty="0"/>
              <a:t>celkově za sledované období od roku 2004 </a:t>
            </a:r>
            <a:r>
              <a:rPr lang="cs-CZ" dirty="0" err="1"/>
              <a:t>deduplikováno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390. 082</a:t>
            </a:r>
            <a:r>
              <a:rPr lang="cs-CZ" dirty="0"/>
              <a:t> titulů (nad některými tituly se provádí </a:t>
            </a:r>
            <a:r>
              <a:rPr lang="cs-CZ" dirty="0" err="1"/>
              <a:t>deduplikce</a:t>
            </a:r>
            <a:r>
              <a:rPr lang="cs-CZ" dirty="0"/>
              <a:t> opakovaně) </a:t>
            </a:r>
          </a:p>
          <a:p>
            <a:r>
              <a:rPr lang="cs-CZ" dirty="0"/>
              <a:t>ročně se odmaže ručně  až 70.000-100.000  záznamů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E3549C-447A-45F5-B63F-2537FA1C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71" y="2435225"/>
            <a:ext cx="8263989" cy="10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Deduplikační</a:t>
            </a:r>
            <a:r>
              <a:rPr lang="cs-CZ" b="1" dirty="0"/>
              <a:t> klíče a váha záznamu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6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Vytváří se dva </a:t>
            </a:r>
            <a:r>
              <a:rPr lang="cs-CZ" b="1" dirty="0"/>
              <a:t>klíče pro porovnání duplicity záznamů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Klíč = 40 pevných znaků - vytváří se  z vybraných  polí </a:t>
            </a:r>
          </a:p>
          <a:p>
            <a:r>
              <a:rPr lang="cs-CZ" dirty="0"/>
              <a:t>KEY1 – ISBN (číslo ČNB), názvové údaje, rok vydání (008) a rozsah</a:t>
            </a:r>
          </a:p>
          <a:p>
            <a:r>
              <a:rPr lang="cs-CZ" dirty="0"/>
              <a:t>KEY2 – hlavní záhlaví, názvové údaje, rok vydání (008) a rozsah</a:t>
            </a:r>
          </a:p>
          <a:p>
            <a:pPr marL="0" indent="0">
              <a:buNone/>
            </a:pPr>
            <a:r>
              <a:rPr lang="cs-CZ" b="1" dirty="0"/>
              <a:t>Váha  záznamu </a:t>
            </a:r>
          </a:p>
          <a:p>
            <a:r>
              <a:rPr lang="cs-CZ" dirty="0"/>
              <a:t>číselné vyjádření kvality zpracování (v poli 900b) </a:t>
            </a:r>
          </a:p>
          <a:p>
            <a:r>
              <a:rPr lang="cs-CZ" dirty="0"/>
              <a:t>určuje , který z porovnávaných záznamů zůstane v bázi SK ČR</a:t>
            </a:r>
          </a:p>
          <a:p>
            <a:r>
              <a:rPr lang="cs-CZ" dirty="0"/>
              <a:t>základní váha přidělena na základě  testování záznamů na počátku spolupráce</a:t>
            </a:r>
          </a:p>
          <a:p>
            <a:r>
              <a:rPr lang="cs-CZ" dirty="0"/>
              <a:t>základní váha je navyšována při importu konkrétního záznamu v závislosti na přítomnosti  vybraných polí (např. ISBN,  přítomnost věcného zpracování, propojení autora  na národní autority atd. )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86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7E82A-C42C-4221-B8C1-12FEB095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Identifikátory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3E547-D093-4B33-AFBA-9160B9134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ISBN  ani  číslo ČNB  nejsou zcela  jednoznačné </a:t>
            </a:r>
          </a:p>
          <a:p>
            <a:r>
              <a:rPr lang="cs-CZ" dirty="0"/>
              <a:t>v roce 2021  bylo číslo ISBN důvodem duplicit v 2918 případech  z toho v 669 byla chyba na straně nakladatele  a v 1068 případech  knihovna  nezapsala ISBN do záznamu </a:t>
            </a:r>
          </a:p>
          <a:p>
            <a:r>
              <a:rPr lang="cs-CZ" dirty="0"/>
              <a:t>Loni v polovině roku  z 694 případů chyba u nakladatele u 209 případů a 133 nezapsané  ISBN v záznamu </a:t>
            </a:r>
          </a:p>
          <a:p>
            <a:r>
              <a:rPr lang="cs-CZ" dirty="0"/>
              <a:t>Letos z 176 případů chyba u nakladatele u 41 případů a 75 nezapsané  ISBN v záznamu </a:t>
            </a:r>
          </a:p>
          <a:p>
            <a:endParaRPr lang="cs-CZ" dirty="0"/>
          </a:p>
          <a:p>
            <a:r>
              <a:rPr lang="cs-CZ" dirty="0"/>
              <a:t>pravidelně odstraňujeme cca 600 případů duplicitních výskytů čísel ČNB v záznamech za měsíc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994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F0AFBDB-6C5B-4913-B9FE-966A1E83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Opravy záznamů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FC7D39-4C4A-4727-A4C4-2B710E27A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Správce  zpracovává různé chybové seznamy </a:t>
            </a:r>
          </a:p>
          <a:p>
            <a:r>
              <a:rPr lang="cs-CZ" dirty="0"/>
              <a:t>duplicitní výskyty 910x</a:t>
            </a:r>
          </a:p>
          <a:p>
            <a:r>
              <a:rPr lang="cs-CZ" dirty="0"/>
              <a:t>seznam duplicit  čísel ČNB</a:t>
            </a:r>
          </a:p>
          <a:p>
            <a:r>
              <a:rPr lang="cs-CZ" dirty="0"/>
              <a:t>seznam dotisků, seznam chybně sloučených záznamů ….</a:t>
            </a:r>
          </a:p>
          <a:p>
            <a:r>
              <a:rPr lang="cs-CZ" dirty="0"/>
              <a:t>chyby avizované přes on-line formulář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Knihovny  mohou opravovat </a:t>
            </a:r>
          </a:p>
          <a:p>
            <a:r>
              <a:rPr lang="cs-CZ" dirty="0"/>
              <a:t>přes on-line formuláře údaje v poli 910x</a:t>
            </a:r>
          </a:p>
          <a:p>
            <a:r>
              <a:rPr lang="cs-CZ" dirty="0"/>
              <a:t>dávkově  jen záznamy, které zůstaly  v jejich vlastnictví (pole 900) – větve opravy </a:t>
            </a:r>
          </a:p>
          <a:p>
            <a:r>
              <a:rPr lang="cs-CZ" dirty="0"/>
              <a:t>po odmazání sigly  je možno poslat kvalitnější  záznamy znovu k importu (záznam se opraví jen v případě, že v SKC  není záznam s vyšší nebo stejnou vahou)</a:t>
            </a:r>
          </a:p>
        </p:txBody>
      </p:sp>
    </p:spTree>
    <p:extLst>
      <p:ext uri="{BB962C8B-B14F-4D97-AF65-F5344CB8AC3E}">
        <p14:creationId xmlns:p14="http://schemas.microsoft.com/office/powerpoint/2010/main" val="179833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B287DA2-0E7C-4FE0-A5D3-B2C3132F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Časopisy v SK ČR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18B126-541C-49EF-82B7-F8AF3B3F3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Záznamy časopisů jsou v elektronické podobě přijímány jen výjimečně od omezeného počtu knihoven (automatická </a:t>
            </a:r>
            <a:r>
              <a:rPr lang="cs-CZ" dirty="0" err="1"/>
              <a:t>deduplikace</a:t>
            </a:r>
            <a:r>
              <a:rPr lang="cs-CZ" dirty="0"/>
              <a:t> je prakticky nemožná)</a:t>
            </a:r>
          </a:p>
          <a:p>
            <a:r>
              <a:rPr lang="cs-CZ" dirty="0"/>
              <a:t> Knihovny aktualizují pouze odběry seriálů přes on-line formuláře</a:t>
            </a:r>
          </a:p>
          <a:p>
            <a:r>
              <a:rPr lang="cs-CZ" dirty="0"/>
              <a:t> Nové záznamy zpracovává správce (většinou stahuje z portálu ISSN)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14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01E42-31DD-48CD-8653-22DA39998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EA77F4-B427-48A6-9F20-9C9B4A351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/>
              <a:t>Děkuji  za pozornost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22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6278619-2644-4E62-B1EC-970A45DDE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2" y="0"/>
            <a:ext cx="8259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9BCD5-77C9-46E1-B198-663F6AA2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Souborný katalog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098E44-0102-493F-A147-3BAF05B9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Souborný katalog ČR</a:t>
            </a:r>
            <a:r>
              <a:rPr lang="cs-CZ" dirty="0"/>
              <a:t> je reálný centralizovaný heterogenní souborný katalog (přispívají do něj knihovny různých typů, s různými knihovními systémy).</a:t>
            </a:r>
          </a:p>
          <a:p>
            <a:r>
              <a:rPr lang="cs-CZ" dirty="0"/>
              <a:t>Plní dvě základní funkce - lokalizaci dokumentu a poskytování kvalitních záznamů pro stahování. </a:t>
            </a:r>
          </a:p>
          <a:p>
            <a:r>
              <a:rPr lang="cs-CZ" dirty="0"/>
              <a:t>Převážně je budován dávkově (s výjimkou seriálů).</a:t>
            </a:r>
          </a:p>
          <a:p>
            <a:r>
              <a:rPr lang="cs-CZ" dirty="0"/>
              <a:t>Je budován v systému ALEPH 500 (+ vlastní nadstavby)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2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419CC-D27B-4678-A77F-95AA2E9C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Přispívající knihovny mají různé KS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D50E468C-891C-4A3E-863E-0F22697C7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Aleph</a:t>
            </a:r>
          </a:p>
          <a:p>
            <a:r>
              <a:rPr lang="cs-CZ" sz="2400" dirty="0"/>
              <a:t>ALMA</a:t>
            </a:r>
          </a:p>
          <a:p>
            <a:r>
              <a:rPr lang="cs-CZ" sz="2400" dirty="0"/>
              <a:t>ARL</a:t>
            </a:r>
          </a:p>
          <a:p>
            <a:r>
              <a:rPr lang="cs-CZ" sz="2400" dirty="0" err="1"/>
              <a:t>Koha</a:t>
            </a:r>
            <a:endParaRPr lang="cs-CZ" sz="2400" dirty="0"/>
          </a:p>
          <a:p>
            <a:r>
              <a:rPr lang="cs-CZ" sz="2400" dirty="0" err="1"/>
              <a:t>Tritius</a:t>
            </a:r>
            <a:endParaRPr lang="cs-CZ" sz="2400" dirty="0"/>
          </a:p>
          <a:p>
            <a:r>
              <a:rPr lang="cs-CZ" sz="2400" dirty="0"/>
              <a:t>Clavius</a:t>
            </a:r>
          </a:p>
          <a:p>
            <a:r>
              <a:rPr lang="cs-CZ" sz="2400" dirty="0" err="1"/>
              <a:t>Verbis</a:t>
            </a:r>
            <a:r>
              <a:rPr lang="cs-CZ" sz="2400" dirty="0"/>
              <a:t> </a:t>
            </a:r>
          </a:p>
          <a:p>
            <a:r>
              <a:rPr lang="cs-CZ" sz="2400" dirty="0" err="1"/>
              <a:t>Medvik</a:t>
            </a:r>
            <a:r>
              <a:rPr lang="cs-CZ" sz="2400" dirty="0"/>
              <a:t>/</a:t>
            </a:r>
            <a:r>
              <a:rPr lang="cs-CZ" sz="2400" dirty="0" err="1"/>
              <a:t>Dawinci</a:t>
            </a:r>
            <a:r>
              <a:rPr lang="cs-CZ" sz="2400" dirty="0"/>
              <a:t>  (NLK Praha)</a:t>
            </a:r>
          </a:p>
          <a:p>
            <a:r>
              <a:rPr lang="cs-CZ" sz="2400" dirty="0"/>
              <a:t>Koniáš (Městská knihovna Praha)</a:t>
            </a:r>
          </a:p>
        </p:txBody>
      </p:sp>
    </p:spTree>
    <p:extLst>
      <p:ext uri="{BB962C8B-B14F-4D97-AF65-F5344CB8AC3E}">
        <p14:creationId xmlns:p14="http://schemas.microsoft.com/office/powerpoint/2010/main" val="125404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702B4-17F7-4FA4-9D96-9E61FADF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514 přispívajících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8D48BC-6931-4529-A7A5-5D314FD1F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480" y="1825625"/>
            <a:ext cx="548132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 – ústřední knihovny</a:t>
            </a:r>
          </a:p>
          <a:p>
            <a:r>
              <a:rPr lang="cs-CZ" dirty="0"/>
              <a:t>B – knihovny ústavu Akademie věd ČR</a:t>
            </a:r>
          </a:p>
          <a:p>
            <a:r>
              <a:rPr lang="cs-CZ" dirty="0"/>
              <a:t>C – knihovny ostatních ústavů</a:t>
            </a:r>
          </a:p>
          <a:p>
            <a:r>
              <a:rPr lang="cs-CZ" dirty="0"/>
              <a:t>D – vysokoškolské knihovny</a:t>
            </a:r>
          </a:p>
          <a:p>
            <a:r>
              <a:rPr lang="cs-CZ" dirty="0"/>
              <a:t>E, H – knihovny státní správy, veřejných institucí, kulturních </a:t>
            </a:r>
            <a:r>
              <a:rPr lang="cs-CZ" dirty="0">
                <a:solidFill>
                  <a:srgbClr val="FF0000"/>
                </a:solidFill>
              </a:rPr>
              <a:t>(včetně knihoven muzeí a galerií),</a:t>
            </a:r>
            <a:r>
              <a:rPr lang="cs-CZ" dirty="0"/>
              <a:t> zájmových a společenských institucí, lékařské knihovny zdravotnických zařízení a církevní knihovny</a:t>
            </a:r>
          </a:p>
          <a:p>
            <a:r>
              <a:rPr lang="cs-CZ" dirty="0"/>
              <a:t>F – knihovny podniků, závodů, projektových organizací a firem</a:t>
            </a:r>
          </a:p>
          <a:p>
            <a:r>
              <a:rPr lang="cs-CZ" dirty="0"/>
              <a:t>G – veřejné knihovny a školní knihovny</a:t>
            </a:r>
          </a:p>
          <a:p>
            <a:endParaRPr lang="cs-CZ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36FC2E4F-9C02-8CA8-8A71-821EB123577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2049695"/>
              </p:ext>
            </p:extLst>
          </p:nvPr>
        </p:nvGraphicFramePr>
        <p:xfrm>
          <a:off x="5709920" y="1690688"/>
          <a:ext cx="6268720" cy="501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345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702B4-17F7-4FA4-9D96-9E61FADF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741"/>
          </a:xfrm>
        </p:spPr>
        <p:txBody>
          <a:bodyPr>
            <a:normAutofit fontScale="90000"/>
          </a:bodyPr>
          <a:lstStyle/>
          <a:p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4400" b="1" dirty="0">
                <a:solidFill>
                  <a:srgbClr val="FF0000"/>
                </a:solidFill>
              </a:rPr>
              <a:t>26.565.662 exemplářů od přispívajících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8D48BC-6931-4529-A7A5-5D314FD1F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880" y="1825625"/>
            <a:ext cx="55372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 – ústřední knihovny</a:t>
            </a:r>
          </a:p>
          <a:p>
            <a:r>
              <a:rPr lang="cs-CZ" dirty="0"/>
              <a:t>B – knihovny ústavu Akademie věd ČR</a:t>
            </a:r>
          </a:p>
          <a:p>
            <a:r>
              <a:rPr lang="cs-CZ" dirty="0"/>
              <a:t>C – knihovny ostatních ústavů</a:t>
            </a:r>
          </a:p>
          <a:p>
            <a:r>
              <a:rPr lang="cs-CZ" dirty="0"/>
              <a:t>D – vysokoškolské knihovny</a:t>
            </a:r>
          </a:p>
          <a:p>
            <a:r>
              <a:rPr lang="cs-CZ" dirty="0"/>
              <a:t>E, H – knihovny státní správy, veřejných institucí, </a:t>
            </a:r>
            <a:r>
              <a:rPr lang="cs-CZ" dirty="0">
                <a:solidFill>
                  <a:srgbClr val="FF0000"/>
                </a:solidFill>
              </a:rPr>
              <a:t>kulturních</a:t>
            </a:r>
            <a:r>
              <a:rPr lang="cs-CZ" dirty="0"/>
              <a:t>, zájmových a společenských institucí, lékařské knihovny zdravotnických zařízení a církevní knihovny</a:t>
            </a:r>
          </a:p>
          <a:p>
            <a:r>
              <a:rPr lang="cs-CZ" dirty="0"/>
              <a:t>F – knihovny podniků, závodů, projektových organizací a firem</a:t>
            </a:r>
          </a:p>
          <a:p>
            <a:r>
              <a:rPr lang="cs-CZ" dirty="0"/>
              <a:t>G – veřejné knihovny a školní knihovny</a:t>
            </a:r>
          </a:p>
          <a:p>
            <a:endParaRPr lang="cs-CZ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36FC2E4F-9C02-8CA8-8A71-821EB123577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09920" y="1690688"/>
          <a:ext cx="6268720" cy="501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6281B4E0-6144-4674-BED4-621A4DFE6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269063"/>
              </p:ext>
            </p:extLst>
          </p:nvPr>
        </p:nvGraphicFramePr>
        <p:xfrm>
          <a:off x="5821680" y="1280160"/>
          <a:ext cx="6370320" cy="535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297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171BAAB-4101-41FF-8A46-49FC3F3C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cs-CZ" dirty="0"/>
              <a:t>Počty  záznamů  podle druhu dokumentu 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94C65F0E-2602-4371-8862-EA586A169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82313"/>
              </p:ext>
            </p:extLst>
          </p:nvPr>
        </p:nvGraphicFramePr>
        <p:xfrm>
          <a:off x="838200" y="1107441"/>
          <a:ext cx="10515600" cy="5922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520">
                  <a:extLst>
                    <a:ext uri="{9D8B030D-6E8A-4147-A177-3AD203B41FA5}">
                      <a16:colId xmlns:a16="http://schemas.microsoft.com/office/drawing/2014/main" val="1322463593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1693203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650983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38254974"/>
                    </a:ext>
                  </a:extLst>
                </a:gridCol>
              </a:tblGrid>
              <a:tr h="350077">
                <a:tc>
                  <a:txBody>
                    <a:bodyPr/>
                    <a:lstStyle/>
                    <a:p>
                      <a:r>
                        <a:rPr lang="cs-CZ"/>
                        <a:t>Druh dokumentu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domácí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ostatní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43912"/>
                  </a:ext>
                </a:extLst>
              </a:tr>
              <a:tr h="374055"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Knihy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7622958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2047307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5575651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453012"/>
                  </a:ext>
                </a:extLst>
              </a:tr>
              <a:tr h="374055">
                <a:tc>
                  <a:txBody>
                    <a:bodyPr/>
                    <a:lstStyle/>
                    <a:p>
                      <a:pPr algn="r"/>
                      <a:r>
                        <a:rPr lang="cs-CZ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Elektronické zdroje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8022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6446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313812"/>
                  </a:ext>
                </a:extLst>
              </a:tr>
              <a:tr h="374055">
                <a:tc>
                  <a:txBody>
                    <a:bodyPr/>
                    <a:lstStyle/>
                    <a:p>
                      <a:pPr algn="r"/>
                      <a:r>
                        <a:rPr lang="cs-CZ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Grafika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118868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105380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13488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85768"/>
                  </a:ext>
                </a:extLst>
              </a:tr>
              <a:tr h="661789">
                <a:tc>
                  <a:txBody>
                    <a:bodyPr/>
                    <a:lstStyle/>
                    <a:p>
                      <a:pPr algn="r"/>
                      <a:r>
                        <a:rPr lang="cs-CZ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Kartografické dokumenty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118600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58434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60166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762313"/>
                  </a:ext>
                </a:extLst>
              </a:tr>
              <a:tr h="374055">
                <a:tc>
                  <a:txBody>
                    <a:bodyPr/>
                    <a:lstStyle/>
                    <a:p>
                      <a:pPr algn="r"/>
                      <a:r>
                        <a:rPr lang="cs-CZ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Hudebniny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260789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124392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136397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96861"/>
                  </a:ext>
                </a:extLst>
              </a:tr>
              <a:tr h="374055"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Seriály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182912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61465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121447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748274"/>
                  </a:ext>
                </a:extLst>
              </a:tr>
              <a:tr h="374055"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Hry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202941"/>
                  </a:ext>
                </a:extLst>
              </a:tr>
              <a:tr h="374055">
                <a:tc>
                  <a:txBody>
                    <a:bodyPr/>
                    <a:lstStyle/>
                    <a:p>
                      <a:pPr algn="r"/>
                      <a:r>
                        <a:rPr lang="cs-CZ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Videozáznamy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20540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12324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8216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313368"/>
                  </a:ext>
                </a:extLst>
              </a:tr>
              <a:tr h="374055">
                <a:tc>
                  <a:txBody>
                    <a:bodyPr/>
                    <a:lstStyle/>
                    <a:p>
                      <a:pPr algn="r"/>
                      <a:r>
                        <a:rPr lang="cs-CZ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Zvukové dokumenty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117024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61888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55136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43120"/>
                  </a:ext>
                </a:extLst>
              </a:tr>
              <a:tr h="489148"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highlight>
                            <a:srgbClr val="00FFFF"/>
                          </a:highlight>
                        </a:rPr>
                        <a:t>Celkem záznamů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8.452.597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2.479.790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5.972.807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5210262"/>
                  </a:ext>
                </a:extLst>
              </a:tr>
              <a:tr h="89197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Celkem „exemplářů“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26.565.662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8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80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24A13D07-D354-48A4-BCBB-CFF0250F6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684479"/>
              </p:ext>
            </p:extLst>
          </p:nvPr>
        </p:nvGraphicFramePr>
        <p:xfrm>
          <a:off x="894080" y="843280"/>
          <a:ext cx="10464800" cy="514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06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1E153DF-EA77-45C7-A24E-618A7CCF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365125"/>
            <a:ext cx="11612880" cy="1325563"/>
          </a:xfrm>
        </p:spPr>
        <p:txBody>
          <a:bodyPr>
            <a:normAutofit/>
          </a:bodyPr>
          <a:lstStyle/>
          <a:p>
            <a:r>
              <a:rPr lang="cs-CZ" b="1" dirty="0"/>
              <a:t>… </a:t>
            </a:r>
            <a:r>
              <a:rPr lang="cs-CZ" sz="3600" b="1" dirty="0"/>
              <a:t>mezi nimi jsou i dokumenty, které nemají nárok na </a:t>
            </a:r>
            <a:r>
              <a:rPr lang="cs-CZ" sz="3600" b="1" dirty="0" err="1"/>
              <a:t>čČNB</a:t>
            </a:r>
            <a:r>
              <a:rPr lang="cs-CZ" sz="3600" b="1" dirty="0"/>
              <a:t>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484791-6DE7-47DF-A130-F154445CE2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nepublikované vysokoškolské a habilitační práce;</a:t>
            </a:r>
          </a:p>
          <a:p>
            <a:pPr lvl="0"/>
            <a:r>
              <a:rPr lang="cs-CZ" dirty="0"/>
              <a:t>výroční zprávy institucí a škol;</a:t>
            </a:r>
          </a:p>
          <a:p>
            <a:pPr lvl="0"/>
            <a:r>
              <a:rPr lang="cs-CZ" dirty="0"/>
              <a:t>katalogy a programy veletrhů a festivalů;</a:t>
            </a:r>
          </a:p>
          <a:p>
            <a:pPr lvl="0"/>
            <a:r>
              <a:rPr lang="cs-CZ" dirty="0"/>
              <a:t>katalogy aukcí;</a:t>
            </a:r>
          </a:p>
          <a:p>
            <a:pPr lvl="0"/>
            <a:r>
              <a:rPr lang="cs-CZ" dirty="0"/>
              <a:t>katalogy výstav, které nejsou distribuovány prostřednictvím knižního trhu (do této kategorie nespadají katalogy typu monografie umělce...);</a:t>
            </a:r>
          </a:p>
          <a:p>
            <a:pPr lvl="0"/>
            <a:r>
              <a:rPr lang="cs-CZ" dirty="0"/>
              <a:t>průvodci výstavou, stálou výstavou/expozicí muzea/galerie, popis exponátů výstavy/muzea;</a:t>
            </a:r>
          </a:p>
          <a:p>
            <a:pPr lvl="0"/>
            <a:r>
              <a:rPr lang="cs-CZ" dirty="0"/>
              <a:t>divadelní programy;</a:t>
            </a:r>
          </a:p>
          <a:p>
            <a:pPr lvl="0"/>
            <a:r>
              <a:rPr lang="cs-CZ" dirty="0"/>
              <a:t>studijní programy škol;</a:t>
            </a:r>
          </a:p>
          <a:p>
            <a:pPr lvl="0"/>
            <a:r>
              <a:rPr lang="cs-CZ" dirty="0"/>
              <a:t>komerční katalogy (tj. informace institucí/firem o svých výrobcích, službách, činnosti);</a:t>
            </a:r>
          </a:p>
          <a:p>
            <a:pPr lvl="0"/>
            <a:r>
              <a:rPr lang="cs-CZ" dirty="0"/>
              <a:t>propagační brožurky/letáky plánovaných a přehledy podpořených grantů, dotací, projektů; návody na čerpání dotací apod.;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890BB10-36D1-45BD-A96D-CC8FB5F788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jízdní řády, telefonní seznamy, nakladatelské seznamy;</a:t>
            </a:r>
          </a:p>
          <a:p>
            <a:pPr lvl="0"/>
            <a:r>
              <a:rPr lang="cs-CZ" dirty="0"/>
              <a:t>firemní adresáře a seznamy inventáře, vč. přírůstků knihoven, schematismy;</a:t>
            </a:r>
          </a:p>
          <a:p>
            <a:pPr lvl="0"/>
            <a:r>
              <a:rPr lang="cs-CZ" dirty="0"/>
              <a:t>nepublikované výzkumné zprávy</a:t>
            </a:r>
          </a:p>
          <a:p>
            <a:pPr lvl="0"/>
            <a:r>
              <a:rPr lang="cs-CZ" dirty="0"/>
              <a:t>propagační materiály (turistické, politické (např. volební), obchodní), pozvánky;</a:t>
            </a:r>
          </a:p>
          <a:p>
            <a:pPr lvl="0"/>
            <a:r>
              <a:rPr lang="cs-CZ" dirty="0"/>
              <a:t>interní dokumenty (podnikové stanovy, jednací řády, směrnice, nařízení a pod.);</a:t>
            </a:r>
          </a:p>
          <a:p>
            <a:pPr lvl="0"/>
            <a:r>
              <a:rPr lang="cs-CZ" dirty="0"/>
              <a:t>normy ČSN, ISO;</a:t>
            </a:r>
          </a:p>
          <a:p>
            <a:pPr lvl="0"/>
            <a:r>
              <a:rPr lang="cs-CZ" dirty="0"/>
              <a:t>křížovky, </a:t>
            </a:r>
            <a:r>
              <a:rPr lang="cs-CZ" dirty="0" err="1"/>
              <a:t>spojovačky</a:t>
            </a:r>
            <a:r>
              <a:rPr lang="cs-CZ" dirty="0"/>
              <a:t>, omalovánky, sudoku, vystřihovánky, písanky a pod.;</a:t>
            </a:r>
          </a:p>
          <a:p>
            <a:pPr lvl="0"/>
            <a:r>
              <a:rPr lang="cs-CZ" dirty="0"/>
              <a:t>zápisníky, diáře, kalendáře, fotoalba, rodinné kroniky, cestovatelské deníky;</a:t>
            </a:r>
          </a:p>
          <a:p>
            <a:pPr lvl="0"/>
            <a:r>
              <a:rPr lang="cs-CZ" dirty="0"/>
              <a:t>rukopisy, samizdaty.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3031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972</Words>
  <Application>Microsoft Office PowerPoint</Application>
  <PresentationFormat>Širokoúhlá obrazovka</PresentationFormat>
  <Paragraphs>167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Současný stav  SK ČR </vt:lpstr>
      <vt:lpstr>Prezentace aplikace PowerPoint</vt:lpstr>
      <vt:lpstr>Souborný katalog ČR</vt:lpstr>
      <vt:lpstr>Přispívající knihovny mají různé KS</vt:lpstr>
      <vt:lpstr>514 přispívajících knihoven</vt:lpstr>
      <vt:lpstr> 26.565.662 exemplářů od přispívajících knihoven</vt:lpstr>
      <vt:lpstr>Počty  záznamů  podle druhu dokumentu </vt:lpstr>
      <vt:lpstr>Prezentace aplikace PowerPoint</vt:lpstr>
      <vt:lpstr>… mezi nimi jsou i dokumenty, které nemají nárok na čČNB)</vt:lpstr>
      <vt:lpstr>Zvláštní otisky, separáty, „výstřižková služba“ ?</vt:lpstr>
      <vt:lpstr>Přívazky, přítisky………….. dotisky ….</vt:lpstr>
      <vt:lpstr>Různá kvalita  záznamů </vt:lpstr>
      <vt:lpstr>Různý přístup ke zpracování</vt:lpstr>
      <vt:lpstr>Odstraňování duplicit </vt:lpstr>
      <vt:lpstr>Deduplikační klíče a váha záznamu</vt:lpstr>
      <vt:lpstr>Identifikátory</vt:lpstr>
      <vt:lpstr>Opravy záznamů </vt:lpstr>
      <vt:lpstr>Časopisy v SK ČR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Eva</dc:creator>
  <cp:lastModifiedBy>Svobodová Eva</cp:lastModifiedBy>
  <cp:revision>58</cp:revision>
  <cp:lastPrinted>2024-06-04T16:04:29Z</cp:lastPrinted>
  <dcterms:created xsi:type="dcterms:W3CDTF">2024-06-03T15:12:31Z</dcterms:created>
  <dcterms:modified xsi:type="dcterms:W3CDTF">2025-03-10T22:07:49Z</dcterms:modified>
</cp:coreProperties>
</file>