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7" r:id="rId2"/>
    <p:sldId id="258" r:id="rId3"/>
    <p:sldId id="259" r:id="rId4"/>
    <p:sldId id="260" r:id="rId5"/>
    <p:sldId id="276" r:id="rId6"/>
    <p:sldId id="282" r:id="rId7"/>
    <p:sldId id="283" r:id="rId8"/>
    <p:sldId id="322" r:id="rId9"/>
    <p:sldId id="285" r:id="rId10"/>
    <p:sldId id="286" r:id="rId11"/>
    <p:sldId id="287" r:id="rId12"/>
    <p:sldId id="307" r:id="rId13"/>
    <p:sldId id="308" r:id="rId14"/>
    <p:sldId id="288" r:id="rId15"/>
    <p:sldId id="290" r:id="rId16"/>
    <p:sldId id="291" r:id="rId17"/>
    <p:sldId id="292" r:id="rId18"/>
    <p:sldId id="309" r:id="rId19"/>
    <p:sldId id="293" r:id="rId20"/>
    <p:sldId id="310" r:id="rId21"/>
    <p:sldId id="294" r:id="rId22"/>
    <p:sldId id="311" r:id="rId23"/>
    <p:sldId id="295" r:id="rId24"/>
    <p:sldId id="296" r:id="rId25"/>
    <p:sldId id="297" r:id="rId26"/>
    <p:sldId id="316" r:id="rId27"/>
    <p:sldId id="315" r:id="rId28"/>
    <p:sldId id="31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13" r:id="rId38"/>
    <p:sldId id="314" r:id="rId39"/>
    <p:sldId id="262" r:id="rId40"/>
    <p:sldId id="270" r:id="rId41"/>
    <p:sldId id="265" r:id="rId42"/>
    <p:sldId id="266" r:id="rId43"/>
    <p:sldId id="268" r:id="rId44"/>
    <p:sldId id="267" r:id="rId45"/>
    <p:sldId id="271" r:id="rId46"/>
    <p:sldId id="272" r:id="rId47"/>
    <p:sldId id="274" r:id="rId48"/>
    <p:sldId id="318" r:id="rId49"/>
    <p:sldId id="319" r:id="rId50"/>
    <p:sldId id="278" r:id="rId51"/>
    <p:sldId id="320" r:id="rId52"/>
  </p:sldIdLst>
  <p:sldSz cx="12192000" cy="6858000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2CA"/>
    <a:srgbClr val="EFC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D3B8-1BE4-433A-A925-D78BF4F17A16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48C58-08A2-4EB0-AE15-8D471C7A3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77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21812-BA23-4CE2-9850-4BBD0C791C0C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17CCB-4F55-4B9B-A02D-ACA7DD3DA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43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F5779F-44A3-4146-AA72-1416BF26317A}" type="slidenum">
              <a:rPr lang="cs-CZ" altLang="cs-CZ" smtClean="0">
                <a:latin typeface="Times New Roman" panose="02020603050405020304" pitchFamily="18" charset="0"/>
              </a:rPr>
              <a:pPr/>
              <a:t>1</a:t>
            </a:fld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2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A2F886A-B548-4F37-ADAB-A2C943ACFD25}" type="slidenum">
              <a:rPr lang="cs-CZ" altLang="cs-CZ" sz="900" smtClean="0">
                <a:latin typeface="Times New Roman" panose="02020603050405020304" pitchFamily="18" charset="0"/>
              </a:rPr>
              <a:pPr/>
              <a:t>3</a:t>
            </a:fld>
            <a:endParaRPr lang="cs-CZ" altLang="cs-CZ" sz="9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4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283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4298FF7-BB69-4A59-81AE-5C2045123FCD}" type="slidenum">
              <a:rPr lang="cs-CZ" altLang="cs-CZ" sz="900" smtClean="0">
                <a:latin typeface="Times New Roman" panose="02020603050405020304" pitchFamily="18" charset="0"/>
              </a:rPr>
              <a:pPr/>
              <a:t>17</a:t>
            </a:fld>
            <a:endParaRPr lang="cs-CZ" altLang="cs-CZ" sz="9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3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A5D16D2-3DD2-4A45-BA03-49372FB85270}" type="slidenum">
              <a:rPr lang="cs-CZ" altLang="cs-CZ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cs-CZ" altLang="cs-CZ" sz="9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9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95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9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19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02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94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73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23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6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05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3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94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76FE1-5BD8-4AE7-A698-C0B82C9BEE7F}" type="datetimeFigureOut">
              <a:rPr lang="cs-CZ" smtClean="0"/>
              <a:t>29.9.2020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2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leph.nkp.cz/web/Z39_NK_cze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lp.cz/cz/o-knihovne/sluzby-knihovnam/projekt-centra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leph.nkp.cz/F/?func=direct&amp;doc_number=005210068&amp;local_base=SKC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leph.nkp.cz/F/?func=find-c&amp;local_base=SKC&amp;ccl_term=WRD=posledn*%20kapka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obalkyknih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leph.nkp.cz/F/?func=direct&amp;doc_number=008897565&amp;local_base=SK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lp.cz/cz/o-knihovne/sluzby-knihovnam/projekt-centra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katdotaz.nkp.cz/zobraz.phtml?id=53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obalkyknih.cz/view?isbn=97880710614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aleph.nkp.cz/cze/skc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aleph.nkp.cz/web/skc/mapa_knihoven.htm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aleph.nkp.cz/web/skc/cba001/cba001.ht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web/skc/abe320/abe320o.htm" TargetMode="External"/><Relationship Id="rId2" Type="http://schemas.openxmlformats.org/officeDocument/2006/relationships/hyperlink" Target="http://aleph.nkp.cz/web/skc/SIGLA/SIGLAd.htm#abe320_1905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web/skc/abe320/abe320_import_dup.htm" TargetMode="External"/><Relationship Id="rId5" Type="http://schemas.openxmlformats.org/officeDocument/2006/relationships/hyperlink" Target="http://aleph.nkp.cz/web/skc/abe320/abe320_import_err.htm" TargetMode="External"/><Relationship Id="rId4" Type="http://schemas.openxmlformats.org/officeDocument/2006/relationships/hyperlink" Target="http://aleph.nkp.cz/web/skc/abe320/abe320_190525_z_err.htm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://aleph.nkp.cz/cze/skc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horazdovice.tritius.cz/search?field=0&amp;q=+Pr%C3%A1che%C5%88+a+%C3%BActa+ke+svat%C3%A9mu+Klimentovi++&amp;area=-1" TargetMode="External"/><Relationship Id="rId2" Type="http://schemas.openxmlformats.org/officeDocument/2006/relationships/hyperlink" Target="https://aleph.nkp.cz/F/?func=direct&amp;doc_number=005431161&amp;local_base=SK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eph.nkp.cz/F/?func=direct&amp;doc_number=000001876&amp;local_base=AD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kp.cz/o-knihovne/odborne-cinnosti/zpracovani-fondu/katalogizacni-politika/minimalni-doporucene-zaznamy-rda-marc-2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lin.cz/caslin/o-nas/prezentace-o-soubornem-katalogu-cr/rok-2019/skoleni-rda-3.-4.10" TargetMode="External"/><Relationship Id="rId2" Type="http://schemas.openxmlformats.org/officeDocument/2006/relationships/hyperlink" Target="file:///C:\Users\SVOBODOVAE\AppData\Local\Temp\MetodikaRDA_%20MARC21_verze190301_JS-opr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o-knihovne/odborne-cinnosti/zpracovani-fondu/katalogizacni-politika/standard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slin.cz/caslin/o-nas/prezentace-o-soubornem-katalogu-cr/rok-2018/11.-vyrocni-seminar-sk-cr-26.11" TargetMode="External"/><Relationship Id="rId4" Type="http://schemas.openxmlformats.org/officeDocument/2006/relationships/hyperlink" Target="https://www.nkp.cz/o-knihovne/odborne-cinnosti/zpracovani-fondu/katalogizacni-politika/katalogizacni-politika/clen-s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sluzby/sluzby-pro/cip-katalogizace-v-knize/co-je-cip" TargetMode="External"/><Relationship Id="rId7" Type="http://schemas.openxmlformats.org/officeDocument/2006/relationships/hyperlink" Target="mailto:cip@nkp.cz" TargetMode="External"/><Relationship Id="rId2" Type="http://schemas.openxmlformats.org/officeDocument/2006/relationships/hyperlink" Target="https://www.nkp.cz/sluzby/sluzby-pro/cip-katalogizace-v-kniz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kp.cz/sluzby/sluzby-pro/cip-katalogizace-v-knize/priklady-katalogizacnich-zaznamu" TargetMode="External"/><Relationship Id="rId5" Type="http://schemas.openxmlformats.org/officeDocument/2006/relationships/hyperlink" Target="https://www.nkp.cz/sluzby/sluzby-pro/cip-katalogizace-v-knize/o.k.-ohlasene-knihy" TargetMode="External"/><Relationship Id="rId4" Type="http://schemas.openxmlformats.org/officeDocument/2006/relationships/hyperlink" Target="https://www.nkp.cz/sluzby/sluzby-pro/cip-katalogizace-v-knize/podklady-pro-zpracovani-cip-zaznam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9938" y="254524"/>
            <a:ext cx="11472421" cy="3195685"/>
          </a:xfrm>
        </p:spPr>
        <p:txBody>
          <a:bodyPr/>
          <a:lstStyle/>
          <a:p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Spolupráce  </a:t>
            </a:r>
            <a:b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Souborným katalogem ČR</a:t>
            </a:r>
            <a:b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/>
              <a:t>Na pomoc katalogizační praxi veřejných knihoven</a:t>
            </a:r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cs-CZ" altLang="cs-CZ" sz="4000" dirty="0">
                <a:latin typeface="Arial Black" panose="020B0A04020102020204" pitchFamily="34" charset="0"/>
              </a:rPr>
              <a:t/>
            </a:r>
            <a:br>
              <a:rPr lang="cs-CZ" altLang="cs-CZ" sz="4000" dirty="0">
                <a:latin typeface="Arial Black" panose="020B0A04020102020204" pitchFamily="34" charset="0"/>
              </a:rPr>
            </a:br>
            <a:endParaRPr lang="cs-CZ" altLang="cs-CZ" sz="4800" dirty="0">
              <a:latin typeface="Arial Black" panose="020B0A040201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92314" y="3855562"/>
            <a:ext cx="7920037" cy="1638775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cs-CZ" altLang="cs-CZ" sz="3600" dirty="0" smtClean="0"/>
              <a:t>Školení pro knihovny  Plzeňského kraje</a:t>
            </a: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 smtClean="0"/>
              <a:t>30.9.2020 – SVK  Plzeň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PhDr. Eva Svobodová </a:t>
            </a:r>
            <a:br>
              <a:rPr lang="cs-CZ" altLang="cs-CZ" dirty="0"/>
            </a:br>
            <a:r>
              <a:rPr lang="cs-CZ" altLang="cs-CZ" dirty="0"/>
              <a:t>Národní knihovna ČR</a:t>
            </a:r>
          </a:p>
          <a:p>
            <a:pPr>
              <a:defRPr/>
            </a:pPr>
            <a:endParaRPr lang="cs-CZ" altLang="cs-CZ" dirty="0" smtClean="0"/>
          </a:p>
        </p:txBody>
      </p:sp>
      <p:pic>
        <p:nvPicPr>
          <p:cNvPr id="410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47" y="2288374"/>
            <a:ext cx="14351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25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9621" y="365125"/>
            <a:ext cx="10854179" cy="1325563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Doporučujeme  : </a:t>
            </a:r>
            <a:r>
              <a:rPr lang="cs-CZ" sz="4800" b="1" dirty="0" smtClean="0">
                <a:solidFill>
                  <a:srgbClr val="FF0000"/>
                </a:solidFill>
              </a:rPr>
              <a:t>Stahování  záznamů </a:t>
            </a:r>
            <a:endParaRPr lang="cs-CZ" sz="4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831" y="1596419"/>
            <a:ext cx="11191166" cy="502401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Je-li záznam  zpracovaný  jinou knihovnou v ČR  -  </a:t>
            </a:r>
            <a:r>
              <a:rPr lang="cs-CZ" sz="3200" b="1" dirty="0" smtClean="0"/>
              <a:t>stahuji záznam  </a:t>
            </a:r>
            <a:r>
              <a:rPr lang="cs-CZ" sz="3200" dirty="0" smtClean="0"/>
              <a:t>přes protokol Z39.50 </a:t>
            </a:r>
            <a:endParaRPr lang="cs-CZ" sz="3200" dirty="0" smtClean="0">
              <a:sym typeface="Wingdings" panose="05000000000000000000" pitchFamily="2" charset="2"/>
            </a:endParaRPr>
          </a:p>
          <a:p>
            <a:r>
              <a:rPr lang="cs-CZ" sz="3200" dirty="0" smtClean="0">
                <a:sym typeface="Wingdings" panose="05000000000000000000" pitchFamily="2" charset="2"/>
              </a:rPr>
              <a:t>Přístup přes  Z39.50  k databázím NK ČR  včetně SK ČR </a:t>
            </a:r>
            <a:r>
              <a:rPr lang="cs-CZ" sz="3200" dirty="0" smtClean="0">
                <a:sym typeface="Wingdings" panose="05000000000000000000" pitchFamily="2" charset="2"/>
                <a:hlinkClick r:id="rId2"/>
              </a:rPr>
              <a:t>http://aleph.nkp.cz/web/Z39_NK_cze.htm</a:t>
            </a:r>
            <a:endParaRPr lang="cs-CZ" sz="3200" dirty="0" smtClean="0">
              <a:sym typeface="Wingdings" panose="05000000000000000000" pitchFamily="2" charset="2"/>
            </a:endParaRPr>
          </a:p>
          <a:p>
            <a:endParaRPr lang="cs-CZ" sz="3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3200" dirty="0" smtClean="0">
                <a:sym typeface="Wingdings" panose="05000000000000000000" pitchFamily="2" charset="2"/>
              </a:rPr>
              <a:t>  (V SK ČR téměř 7,7  milionů záznamů z cca 500 knihoven) </a:t>
            </a:r>
          </a:p>
          <a:p>
            <a:pPr marL="0" indent="0">
              <a:buNone/>
            </a:pPr>
            <a:r>
              <a:rPr lang="cs-CZ" sz="3200" dirty="0">
                <a:sym typeface="Wingdings" panose="05000000000000000000" pitchFamily="2" charset="2"/>
              </a:rPr>
              <a:t> </a:t>
            </a:r>
            <a:r>
              <a:rPr lang="cs-CZ" sz="3200" dirty="0" smtClean="0">
                <a:sym typeface="Wingdings" panose="05000000000000000000" pitchFamily="2" charset="2"/>
              </a:rPr>
              <a:t>  </a:t>
            </a:r>
          </a:p>
          <a:p>
            <a:pPr marL="0" indent="0">
              <a:buNone/>
            </a:pPr>
            <a:endParaRPr lang="cs-CZ" sz="3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37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>
                <a:hlinkClick r:id="rId2"/>
              </a:rPr>
              <a:t>projekt  CENTRAL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Městská </a:t>
            </a:r>
            <a:r>
              <a:rPr lang="cs-CZ" dirty="0"/>
              <a:t>knihovna v Praze s podporou Ministerstva kultury ČR a ve spolupráci s Národní knihovnou ČR od roku 2019 realizuje projekt CENTRAL, který má za cíl zrychlit katalogizaci novinek beletrie vycházející v největších nakladatelstvích na českém knižním trhu při zachování úplné úrovně zpracování</a:t>
            </a:r>
            <a:r>
              <a:rPr lang="cs-CZ" dirty="0" smtClean="0"/>
              <a:t>.</a:t>
            </a:r>
          </a:p>
          <a:p>
            <a:r>
              <a:rPr lang="cs-CZ" dirty="0"/>
              <a:t>p</a:t>
            </a:r>
            <a:r>
              <a:rPr lang="cs-CZ" dirty="0" smtClean="0"/>
              <a:t>řísná kontrola kvality záznamů před přijetím do báze ČNB</a:t>
            </a:r>
          </a:p>
          <a:p>
            <a:r>
              <a:rPr lang="cs-CZ" dirty="0" smtClean="0"/>
              <a:t>záznamy z </a:t>
            </a:r>
            <a:r>
              <a:rPr lang="cs-CZ" dirty="0" err="1" smtClean="0"/>
              <a:t>MěK</a:t>
            </a:r>
            <a:r>
              <a:rPr lang="cs-CZ" dirty="0" smtClean="0"/>
              <a:t> Praha  do SK  ČR jsou sklizeny 4x  </a:t>
            </a:r>
            <a:r>
              <a:rPr lang="cs-CZ" dirty="0"/>
              <a:t>denně </a:t>
            </a:r>
          </a:p>
          <a:p>
            <a:r>
              <a:rPr lang="cs-CZ" dirty="0"/>
              <a:t>z</a:t>
            </a:r>
            <a:r>
              <a:rPr lang="cs-CZ" dirty="0" smtClean="0"/>
              <a:t>áznamy  vícesvazkových  děl -   nabízeny  záznamy  zpracované „se  shora“ i po jednotlivých  svazcích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2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2313" y="260351"/>
            <a:ext cx="8229600" cy="288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Žádoucí stav </a:t>
            </a:r>
            <a:r>
              <a:rPr lang="cs-CZ" sz="2800" dirty="0">
                <a:hlinkClick r:id="rId2"/>
              </a:rPr>
              <a:t>na 1 konkrétní dílo </a:t>
            </a:r>
            <a:r>
              <a:rPr lang="cs-CZ" sz="2800" dirty="0"/>
              <a:t>/ 1 záznam</a:t>
            </a:r>
          </a:p>
        </p:txBody>
      </p:sp>
      <p:pic>
        <p:nvPicPr>
          <p:cNvPr id="717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65" y="692150"/>
            <a:ext cx="80537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1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951" y="292101"/>
            <a:ext cx="8856663" cy="976313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r>
              <a:rPr lang="cs-CZ" sz="4000" dirty="0"/>
              <a:t>…ale realita někdy vypadá takto :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 </a:t>
            </a:r>
            <a:endParaRPr lang="cs-CZ" dirty="0"/>
          </a:p>
        </p:txBody>
      </p:sp>
      <p:pic>
        <p:nvPicPr>
          <p:cNvPr id="819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413"/>
            <a:ext cx="995045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6693" y="292100"/>
            <a:ext cx="9611921" cy="1384300"/>
          </a:xfrm>
        </p:spPr>
        <p:txBody>
          <a:bodyPr/>
          <a:lstStyle/>
          <a:p>
            <a:pPr>
              <a:defRPr/>
            </a:pPr>
            <a:r>
              <a:rPr lang="cs-CZ" sz="4000" dirty="0"/>
              <a:t>Duplicity v SK ČR vznikají při odlišném zápisu následujících údajů: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7328" y="1905000"/>
            <a:ext cx="10130672" cy="41148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ISBN / </a:t>
            </a:r>
            <a:r>
              <a:rPr lang="cs-CZ" altLang="cs-CZ" sz="2800" dirty="0" err="1" smtClean="0"/>
              <a:t>č.ČNB</a:t>
            </a:r>
            <a:endParaRPr lang="cs-CZ" altLang="cs-CZ" sz="28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Hlavní záhlaví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Názvové údaje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Rok vydání / Dotisk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Rozsah</a:t>
            </a:r>
          </a:p>
          <a:p>
            <a:pPr marL="457200" lvl="1" indent="0">
              <a:buNone/>
              <a:defRPr/>
            </a:pPr>
            <a:r>
              <a:rPr lang="cs-CZ" altLang="cs-CZ" sz="3400" dirty="0"/>
              <a:t>Nebo když je dokument  zpracován jako 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Jiný druh dokumentu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Vícesvazkové dílo / po jednotlivých dílech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2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559" y="520701"/>
            <a:ext cx="9463791" cy="892175"/>
          </a:xfrm>
        </p:spPr>
        <p:txBody>
          <a:bodyPr/>
          <a:lstStyle/>
          <a:p>
            <a:pPr>
              <a:defRPr/>
            </a:pPr>
            <a:r>
              <a:rPr lang="cs-CZ" dirty="0" err="1" smtClean="0"/>
              <a:t>Deduplikační</a:t>
            </a:r>
            <a:r>
              <a:rPr lang="cs-CZ" dirty="0" smtClean="0"/>
              <a:t> klíče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9559" y="1573130"/>
            <a:ext cx="10058400" cy="44767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3600" dirty="0" smtClean="0"/>
              <a:t>Klíč 1  </a:t>
            </a:r>
          </a:p>
          <a:p>
            <a:pPr>
              <a:defRPr/>
            </a:pPr>
            <a:r>
              <a:rPr lang="cs-CZ" sz="3600" dirty="0" smtClean="0"/>
              <a:t>ISBN (020) nebo </a:t>
            </a:r>
            <a:r>
              <a:rPr lang="cs-CZ" sz="3600" dirty="0" err="1" smtClean="0"/>
              <a:t>čČNB</a:t>
            </a:r>
            <a:r>
              <a:rPr lang="cs-CZ" sz="3600" dirty="0" smtClean="0"/>
              <a:t>  (015), názvové údaje (245 </a:t>
            </a:r>
            <a:r>
              <a:rPr lang="cs-CZ" sz="3600" dirty="0" err="1" smtClean="0"/>
              <a:t>a,n,p</a:t>
            </a:r>
            <a:r>
              <a:rPr lang="cs-CZ" sz="3600" dirty="0" smtClean="0"/>
              <a:t>),  rok vyd. 260/</a:t>
            </a:r>
            <a:r>
              <a:rPr lang="cs-CZ" sz="3600" dirty="0" smtClean="0">
                <a:solidFill>
                  <a:srgbClr val="FF0000"/>
                </a:solidFill>
              </a:rPr>
              <a:t>264</a:t>
            </a:r>
            <a:r>
              <a:rPr lang="cs-CZ" sz="3600" dirty="0" smtClean="0"/>
              <a:t> c, rozsah (300a </a:t>
            </a:r>
            <a:r>
              <a:rPr lang="cs-CZ" sz="3600" i="1" dirty="0" smtClean="0"/>
              <a:t>- nejvyšší číslo</a:t>
            </a:r>
            <a:r>
              <a:rPr lang="cs-CZ" sz="3600" dirty="0" smtClean="0"/>
              <a:t>)</a:t>
            </a:r>
          </a:p>
          <a:p>
            <a:pPr marL="0" indent="0">
              <a:buNone/>
              <a:defRPr/>
            </a:pPr>
            <a:r>
              <a:rPr lang="cs-CZ" sz="3600" dirty="0" smtClean="0"/>
              <a:t>Klíč 2 </a:t>
            </a:r>
          </a:p>
          <a:p>
            <a:pPr>
              <a:defRPr/>
            </a:pPr>
            <a:r>
              <a:rPr lang="cs-CZ" sz="3600" dirty="0" smtClean="0"/>
              <a:t>Hlavní záhlaví (1xx), názvové údaje (245 </a:t>
            </a:r>
            <a:r>
              <a:rPr lang="cs-CZ" sz="3600" dirty="0" err="1" smtClean="0"/>
              <a:t>a,n,p</a:t>
            </a:r>
            <a:r>
              <a:rPr lang="cs-CZ" sz="3600" dirty="0" smtClean="0"/>
              <a:t>),  rok vyd. 260/</a:t>
            </a:r>
            <a:r>
              <a:rPr lang="cs-CZ" sz="3600" dirty="0" smtClean="0">
                <a:solidFill>
                  <a:srgbClr val="FF0000"/>
                </a:solidFill>
              </a:rPr>
              <a:t>264</a:t>
            </a:r>
            <a:r>
              <a:rPr lang="cs-CZ" sz="3600" dirty="0" smtClean="0"/>
              <a:t> c, rozsah (300a </a:t>
            </a:r>
            <a:r>
              <a:rPr lang="cs-CZ" sz="3600" i="1" dirty="0" smtClean="0"/>
              <a:t>- nejvyšší číslo</a:t>
            </a:r>
            <a:r>
              <a:rPr lang="cs-CZ" sz="3600" dirty="0" smtClean="0"/>
              <a:t>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7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389" y="0"/>
            <a:ext cx="8929687" cy="817562"/>
          </a:xfrm>
        </p:spPr>
        <p:txBody>
          <a:bodyPr/>
          <a:lstStyle/>
          <a:p>
            <a:pPr>
              <a:defRPr/>
            </a:pPr>
            <a:r>
              <a:rPr lang="cs-CZ" sz="3600" dirty="0"/>
              <a:t>Kvalita záznamů v SK ČR </a:t>
            </a:r>
            <a:r>
              <a:rPr lang="cs-CZ" sz="4000" dirty="0"/>
              <a:t>–</a:t>
            </a:r>
            <a:r>
              <a:rPr lang="cs-CZ" dirty="0" smtClean="0"/>
              <a:t> </a:t>
            </a:r>
            <a:r>
              <a:rPr lang="cs-CZ" sz="2800" dirty="0"/>
              <a:t>velice různorodá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3388" y="1004889"/>
            <a:ext cx="8229600" cy="49736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dirty="0" smtClean="0"/>
              <a:t>Výsledky </a:t>
            </a:r>
            <a:r>
              <a:rPr lang="cs-CZ" dirty="0" err="1" smtClean="0"/>
              <a:t>retrokonverze</a:t>
            </a:r>
            <a:endParaRPr lang="cs-CZ" dirty="0" smtClean="0"/>
          </a:p>
          <a:p>
            <a:pPr marL="0" indent="0">
              <a:buNone/>
              <a:defRPr/>
            </a:pPr>
            <a:r>
              <a:rPr lang="cs-CZ" sz="2000" dirty="0"/>
              <a:t>velmi stručné údaje / </a:t>
            </a:r>
            <a:r>
              <a:rPr lang="cs-CZ" sz="2000" dirty="0">
                <a:solidFill>
                  <a:srgbClr val="FF0000"/>
                </a:solidFill>
              </a:rPr>
              <a:t>údaje nepostačují </a:t>
            </a:r>
          </a:p>
          <a:p>
            <a:pPr marL="0" indent="0">
              <a:buNone/>
              <a:defRPr/>
            </a:pPr>
            <a:r>
              <a:rPr lang="cs-CZ" sz="2000" dirty="0">
                <a:solidFill>
                  <a:srgbClr val="FF0000"/>
                </a:solidFill>
              </a:rPr>
              <a:t>vždy k automatickému odstranění duplicit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4" y="2270127"/>
            <a:ext cx="5463857" cy="438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35" y="614570"/>
            <a:ext cx="5219341" cy="51607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4" y="4437064"/>
            <a:ext cx="5184775" cy="4022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33375"/>
            <a:ext cx="8502651" cy="11509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/>
              <a:t>020 - Oblast údajů o standardním čísle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0" y="1493838"/>
            <a:ext cx="9036050" cy="5003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3000" u="sng" dirty="0"/>
              <a:t>Nejčastější chyby: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600" dirty="0" smtClean="0"/>
              <a:t>uvedeno </a:t>
            </a:r>
            <a:r>
              <a:rPr lang="cs-CZ" altLang="cs-CZ" sz="2600" dirty="0"/>
              <a:t>jen jedno z více přidělených ISBN /ISBN souboru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600" dirty="0"/>
              <a:t>ISBN ve špatném </a:t>
            </a:r>
            <a:r>
              <a:rPr lang="cs-CZ" altLang="cs-CZ" sz="2600" dirty="0" err="1"/>
              <a:t>podpoli</a:t>
            </a:r>
            <a:r>
              <a:rPr lang="cs-CZ" altLang="cs-CZ" sz="2600" dirty="0"/>
              <a:t> (chybné ISBN u 10ti a 13timístných ISBN)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600" dirty="0"/>
              <a:t>uvedení ISBN předchozího vydání (při kopírování záznamů) nebo ISBN jiných </a:t>
            </a:r>
            <a:r>
              <a:rPr lang="cs-CZ" altLang="cs-CZ" sz="2600" dirty="0" smtClean="0"/>
              <a:t>dílů nebo  jiných  titulů</a:t>
            </a:r>
            <a:endParaRPr lang="cs-CZ" altLang="cs-CZ" sz="26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600" dirty="0"/>
              <a:t>překlepy v čísle </a:t>
            </a:r>
            <a:r>
              <a:rPr lang="cs-CZ" altLang="cs-CZ" sz="2600" dirty="0" smtClean="0"/>
              <a:t>ISBN</a:t>
            </a:r>
          </a:p>
          <a:p>
            <a:pPr>
              <a:defRPr/>
            </a:pPr>
            <a:r>
              <a:rPr lang="cs-CZ" altLang="cs-CZ" sz="2600" dirty="0"/>
              <a:t>ISBN není uvedeno v záznamu, i když je uvedeno v dokumentu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600" dirty="0"/>
              <a:t>Nezaviněná chyba – ISBN dodá NK ČR dodatečně </a:t>
            </a:r>
            <a:r>
              <a:rPr lang="cs-CZ" altLang="cs-CZ" sz="2600" dirty="0" smtClean="0"/>
              <a:t>/</a:t>
            </a:r>
            <a:r>
              <a:rPr lang="cs-CZ" altLang="cs-CZ" sz="2600" dirty="0"/>
              <a:t>v dokumentu uvedeno není </a:t>
            </a:r>
            <a:r>
              <a:rPr lang="cs-CZ" altLang="cs-CZ" sz="2600" dirty="0" smtClean="0"/>
              <a:t>/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600" dirty="0" smtClean="0"/>
              <a:t>ISBN  chybně přiděleno  nakladatelem </a:t>
            </a:r>
            <a:endParaRPr lang="cs-CZ" altLang="cs-CZ" sz="26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189826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Chyba v </a:t>
            </a:r>
            <a:r>
              <a:rPr lang="cs-CZ" dirty="0" smtClean="0"/>
              <a:t>ISBN (analýza chyb za rok 2020)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případů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u="none" strike="noStrike" dirty="0" smtClean="0">
                          <a:effectLst/>
                        </a:rPr>
                        <a:t>ISBN   patří   k  jiné  části /svazku </a:t>
                      </a:r>
                      <a:endParaRPr lang="cs-CZ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192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u="none" strike="noStrike" dirty="0" smtClean="0">
                          <a:effectLst/>
                        </a:rPr>
                        <a:t>ISBN   patří k jinému  titulu</a:t>
                      </a:r>
                      <a:endParaRPr lang="cs-CZ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174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u="none" strike="noStrike" dirty="0" smtClean="0">
                          <a:effectLst/>
                        </a:rPr>
                        <a:t>ISBN   patří k jinému roku  vydání nebo pořadí  vydání</a:t>
                      </a:r>
                      <a:endParaRPr lang="cs-CZ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650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Překlep v ISBN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329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ISBN v záznamu nebylo uvedeno ale v knize  je  vytištěno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1122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Chyba  u nakladatele / např. duplicitní přidělení,  překlep </a:t>
                      </a:r>
                      <a:r>
                        <a:rPr lang="cs-CZ" sz="2800" dirty="0" err="1" smtClean="0"/>
                        <a:t>atd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993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Celkem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3460  případů 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8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5363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-1827213"/>
            <a:ext cx="15746413" cy="11809413"/>
          </a:xfrm>
        </p:spPr>
      </p:pic>
      <p:sp>
        <p:nvSpPr>
          <p:cNvPr id="15364" name="Ovál 6"/>
          <p:cNvSpPr>
            <a:spLocks noChangeArrowheads="1"/>
          </p:cNvSpPr>
          <p:nvPr/>
        </p:nvSpPr>
        <p:spPr bwMode="auto">
          <a:xfrm>
            <a:off x="2208213" y="2133600"/>
            <a:ext cx="6335712" cy="2159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31098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175364"/>
            <a:ext cx="8512175" cy="14534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 dirty="0"/>
              <a:t>Souborný katalog </a:t>
            </a:r>
            <a:r>
              <a:rPr lang="cs-CZ" altLang="cs-CZ" sz="4000" dirty="0"/>
              <a:t>- charakteristika</a:t>
            </a: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3400" b="1" dirty="0"/>
              <a:t>				</a:t>
            </a:r>
            <a:endParaRPr lang="cs-CZ" altLang="cs-CZ" sz="24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5129" y="1377864"/>
            <a:ext cx="9094896" cy="52912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200" dirty="0"/>
              <a:t>souhrn bibliografických záznamů fondů knihoven, které se na tvorbě konkrétního souborného katalogu podílejí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3200" dirty="0"/>
          </a:p>
          <a:p>
            <a:pPr>
              <a:lnSpc>
                <a:spcPct val="80000"/>
              </a:lnSpc>
              <a:defRPr/>
            </a:pPr>
            <a:r>
              <a:rPr lang="cs-CZ" altLang="cs-CZ" sz="3200" dirty="0"/>
              <a:t>podává informaci, ve které ze zúčastněných knihoven se konkrétní dokument nachází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3200" dirty="0"/>
          </a:p>
          <a:p>
            <a:pPr>
              <a:lnSpc>
                <a:spcPct val="80000"/>
              </a:lnSpc>
              <a:defRPr/>
            </a:pPr>
            <a:r>
              <a:rPr lang="cs-CZ" altLang="cs-CZ" sz="3200" dirty="0"/>
              <a:t>k informaci o umístění dokumentu v určité knihovně slouží  sigla (lokační značka)</a:t>
            </a:r>
          </a:p>
          <a:p>
            <a:pPr>
              <a:lnSpc>
                <a:spcPct val="80000"/>
              </a:lnSpc>
              <a:defRPr/>
            </a:pPr>
            <a:endParaRPr lang="cs-CZ" altLang="cs-CZ" sz="32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200" dirty="0"/>
              <a:t>   Souborný katalog ČR: </a:t>
            </a:r>
            <a:r>
              <a:rPr lang="cs-CZ" altLang="cs-CZ" sz="3200" dirty="0">
                <a:hlinkClick r:id="rId2"/>
              </a:rPr>
              <a:t>www.caslin.cz</a:t>
            </a:r>
            <a:r>
              <a:rPr lang="cs-CZ" altLang="cs-CZ" sz="3200" dirty="0"/>
              <a:t>  od roku 1995</a:t>
            </a:r>
          </a:p>
        </p:txBody>
      </p:sp>
    </p:spTree>
    <p:extLst>
      <p:ext uri="{BB962C8B-B14F-4D97-AF65-F5344CB8AC3E}">
        <p14:creationId xmlns:p14="http://schemas.microsoft.com/office/powerpoint/2010/main" val="32187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Uvedení  chybného ISBN  v záznamu = připojení špatné obálky z </a:t>
            </a:r>
            <a:r>
              <a:rPr lang="cs-CZ" dirty="0">
                <a:hlinkClick r:id="rId2"/>
              </a:rPr>
              <a:t>https://www.obalkyknih.cz/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8012"/>
            <a:ext cx="10204048" cy="9009385"/>
          </a:xfrm>
        </p:spPr>
      </p:pic>
    </p:spTree>
    <p:extLst>
      <p:ext uri="{BB962C8B-B14F-4D97-AF65-F5344CB8AC3E}">
        <p14:creationId xmlns:p14="http://schemas.microsoft.com/office/powerpoint/2010/main" val="39201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015 -  číslo ČNB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6608" y="1484314"/>
            <a:ext cx="9347180" cy="4897437"/>
          </a:xfrm>
        </p:spPr>
        <p:txBody>
          <a:bodyPr/>
          <a:lstStyle/>
          <a:p>
            <a:pPr>
              <a:defRPr/>
            </a:pPr>
            <a:r>
              <a:rPr lang="cs-CZ" sz="3600" dirty="0" smtClean="0"/>
              <a:t>Použité pro jiný dokument, než kterému bylo přiděleno</a:t>
            </a:r>
          </a:p>
          <a:p>
            <a:pPr lvl="1">
              <a:buFontTx/>
              <a:buChar char="-"/>
              <a:defRPr/>
            </a:pPr>
            <a:r>
              <a:rPr lang="cs-CZ" sz="3600" dirty="0" smtClean="0"/>
              <a:t>jiný díl /svazek</a:t>
            </a:r>
          </a:p>
          <a:p>
            <a:pPr lvl="1">
              <a:buFontTx/>
              <a:buChar char="-"/>
              <a:defRPr/>
            </a:pPr>
            <a:r>
              <a:rPr lang="cs-CZ" sz="3600" dirty="0" smtClean="0"/>
              <a:t>jiné vydání titulu</a:t>
            </a:r>
          </a:p>
          <a:p>
            <a:pPr lvl="1">
              <a:buFontTx/>
              <a:buChar char="-"/>
              <a:defRPr/>
            </a:pPr>
            <a:r>
              <a:rPr lang="cs-CZ" sz="3600" dirty="0" smtClean="0"/>
              <a:t>úplně jiný titul </a:t>
            </a:r>
          </a:p>
          <a:p>
            <a:pPr lvl="1">
              <a:buFontTx/>
              <a:buChar char="-"/>
              <a:defRPr/>
            </a:pPr>
            <a:r>
              <a:rPr lang="cs-CZ" sz="3600" dirty="0" err="1"/>
              <a:t>čČNB</a:t>
            </a:r>
            <a:r>
              <a:rPr lang="cs-CZ" sz="3600" dirty="0"/>
              <a:t> souboru použito pro jednotlivé </a:t>
            </a:r>
            <a:r>
              <a:rPr lang="cs-CZ" sz="3600" dirty="0" smtClean="0"/>
              <a:t>díly</a:t>
            </a:r>
          </a:p>
          <a:p>
            <a:pPr lvl="1">
              <a:buFontTx/>
              <a:buChar char="-"/>
              <a:defRPr/>
            </a:pPr>
            <a:endParaRPr lang="cs-CZ" sz="3600" dirty="0"/>
          </a:p>
          <a:p>
            <a:pPr marL="457200" lvl="1" indent="0">
              <a:buNone/>
              <a:defRPr/>
            </a:pPr>
            <a:endParaRPr lang="cs-CZ" sz="3600" dirty="0"/>
          </a:p>
          <a:p>
            <a:pPr lvl="1">
              <a:buFontTx/>
              <a:buChar char="-"/>
              <a:defRPr/>
            </a:pPr>
            <a:endParaRPr lang="cs-CZ" sz="3600" dirty="0" smtClean="0"/>
          </a:p>
          <a:p>
            <a:pPr lvl="1">
              <a:buFontTx/>
              <a:buChar char="-"/>
              <a:defRPr/>
            </a:pPr>
            <a:endParaRPr lang="cs-CZ" dirty="0"/>
          </a:p>
          <a:p>
            <a:pPr>
              <a:buFontTx/>
              <a:buChar char="-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0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Odstraňování duplicity čísla ČNB v nových záznamech  - analyzováno 5056 případů (leden/září 2020)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887" y="1851949"/>
            <a:ext cx="9633097" cy="422229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974694" y="2986268"/>
            <a:ext cx="6204030" cy="370390"/>
          </a:xfrm>
          <a:prstGeom prst="rect">
            <a:avLst/>
          </a:prstGeom>
          <a:solidFill>
            <a:srgbClr val="EFCFFD"/>
          </a:solidFill>
          <a:effectLst>
            <a:outerShdw blurRad="50800" dist="50800" dir="5400000" sx="1000" sy="1000" algn="ctr" rotWithShape="0">
              <a:srgbClr val="EFCFF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861367" y="2615878"/>
            <a:ext cx="4317357" cy="370390"/>
          </a:xfrm>
          <a:prstGeom prst="rect">
            <a:avLst/>
          </a:prstGeom>
          <a:solidFill>
            <a:srgbClr val="EFCFFD"/>
          </a:solidFill>
          <a:effectLst>
            <a:outerShdw blurRad="50800" dist="50800" dir="5400000" sx="1000" sy="1000" algn="ctr" rotWithShape="0">
              <a:srgbClr val="EFCFF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123007" y="2233914"/>
            <a:ext cx="3055717" cy="370390"/>
          </a:xfrm>
          <a:prstGeom prst="rect">
            <a:avLst/>
          </a:prstGeom>
          <a:solidFill>
            <a:srgbClr val="EFCFFD"/>
          </a:solidFill>
          <a:effectLst>
            <a:outerShdw blurRad="50800" dist="50800" dir="5400000" sx="1000" sy="1000" algn="ctr" rotWithShape="0">
              <a:srgbClr val="EFCFF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798917" y="1863524"/>
            <a:ext cx="3379808" cy="370390"/>
          </a:xfrm>
          <a:prstGeom prst="rect">
            <a:avLst/>
          </a:prstGeom>
          <a:solidFill>
            <a:srgbClr val="EFCFFD"/>
          </a:solidFill>
          <a:effectLst>
            <a:outerShdw blurRad="50800" dist="50800" dir="5400000" sx="1000" sy="1000" algn="ctr" rotWithShape="0">
              <a:srgbClr val="EFCFF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9306047" y="1690689"/>
            <a:ext cx="1412110" cy="129558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50800" dir="5400000" sx="1000" sy="1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7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491" y="285750"/>
            <a:ext cx="7786447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Pole 245 – název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46835" y="1447800"/>
            <a:ext cx="8825879" cy="47894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u="sng" dirty="0" smtClean="0"/>
              <a:t>Nejčastější chyby: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Záměna  </a:t>
            </a:r>
            <a:r>
              <a:rPr lang="cs-CZ" altLang="cs-CZ" dirty="0"/>
              <a:t>n</a:t>
            </a:r>
            <a:r>
              <a:rPr lang="cs-CZ" altLang="cs-CZ" dirty="0" smtClean="0"/>
              <a:t>ázev / podnázev /název části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Název edice x hlavní název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Doplnění </a:t>
            </a:r>
            <a:r>
              <a:rPr lang="cs-CZ" altLang="cs-CZ" dirty="0" smtClean="0"/>
              <a:t>( </a:t>
            </a:r>
            <a:r>
              <a:rPr lang="cs-CZ" altLang="cs-CZ" dirty="0" smtClean="0"/>
              <a:t>nebo </a:t>
            </a:r>
            <a:r>
              <a:rPr lang="cs-CZ" altLang="cs-CZ" dirty="0" smtClean="0"/>
              <a:t>vynechání) </a:t>
            </a:r>
            <a:r>
              <a:rPr lang="cs-CZ" altLang="cs-CZ" dirty="0" smtClean="0"/>
              <a:t>označení  čísla  části  </a:t>
            </a:r>
            <a:r>
              <a:rPr lang="cs-CZ" altLang="cs-CZ" dirty="0" smtClean="0">
                <a:solidFill>
                  <a:srgbClr val="FF0000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Překlepy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Složitější případy – více děl v jedné popisné jednotce (přítisky)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i="1" dirty="0"/>
              <a:t>Nestandartní použití </a:t>
            </a:r>
            <a:r>
              <a:rPr lang="cs-CZ" altLang="cs-CZ" i="1" dirty="0" err="1"/>
              <a:t>podpole</a:t>
            </a:r>
            <a:r>
              <a:rPr lang="cs-CZ" altLang="cs-CZ" i="1" dirty="0"/>
              <a:t> -  například pro informaci o navazujícím díle </a:t>
            </a:r>
            <a:r>
              <a:rPr lang="cs-CZ" altLang="cs-CZ" i="1" dirty="0">
                <a:sym typeface="Wingdings" panose="05000000000000000000" pitchFamily="2" charset="2"/>
              </a:rPr>
              <a:t>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40779463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92101"/>
            <a:ext cx="8229600" cy="760413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Kvalita záznamů v SK ČR </a:t>
            </a:r>
            <a:r>
              <a:rPr lang="cs-CZ" sz="2800" dirty="0"/>
              <a:t>– velice různorodá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052514"/>
            <a:ext cx="8229600" cy="496728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Běžná katalogizace s knihou v ruce ?</a:t>
            </a:r>
          </a:p>
          <a:p>
            <a:pPr marL="0" indent="0">
              <a:buNone/>
              <a:defRPr/>
            </a:pPr>
            <a:r>
              <a:rPr lang="cs-CZ" sz="2000" dirty="0"/>
              <a:t>Příklad – chybně použitého názvu části </a:t>
            </a:r>
          </a:p>
          <a:p>
            <a:pPr marL="0" indent="0">
              <a:buNone/>
              <a:defRPr/>
            </a:pPr>
            <a:r>
              <a:rPr lang="cs-CZ" sz="2000" dirty="0">
                <a:solidFill>
                  <a:srgbClr val="FF0000"/>
                </a:solidFill>
              </a:rPr>
              <a:t>název části neslouží pro zápis informace, které dílo následuje !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22" y="2390691"/>
            <a:ext cx="7938184" cy="7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ál 16"/>
          <p:cNvSpPr>
            <a:spLocks noChangeArrowheads="1"/>
          </p:cNvSpPr>
          <p:nvPr/>
        </p:nvSpPr>
        <p:spPr bwMode="auto">
          <a:xfrm>
            <a:off x="5891514" y="4085863"/>
            <a:ext cx="1911259" cy="541479"/>
          </a:xfrm>
          <a:prstGeom prst="ellipse">
            <a:avLst/>
          </a:prstGeom>
          <a:noFill/>
          <a:ln w="19050" algn="ctr">
            <a:solidFill>
              <a:srgbClr val="FF0000">
                <a:alpha val="9215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34328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1200" y="292100"/>
            <a:ext cx="8229600" cy="814388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Záměna název/název edice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9460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1425575"/>
            <a:ext cx="429260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Obdélník 14"/>
          <p:cNvSpPr>
            <a:spLocks noChangeArrowheads="1"/>
          </p:cNvSpPr>
          <p:nvPr/>
        </p:nvSpPr>
        <p:spPr bwMode="auto">
          <a:xfrm>
            <a:off x="1725613" y="2897189"/>
            <a:ext cx="3001962" cy="2444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/>
          </a:p>
        </p:txBody>
      </p:sp>
      <p:sp>
        <p:nvSpPr>
          <p:cNvPr id="19462" name="Ovál 15"/>
          <p:cNvSpPr>
            <a:spLocks noChangeArrowheads="1"/>
          </p:cNvSpPr>
          <p:nvPr/>
        </p:nvSpPr>
        <p:spPr bwMode="auto">
          <a:xfrm>
            <a:off x="1725614" y="1379539"/>
            <a:ext cx="1800225" cy="719137"/>
          </a:xfrm>
          <a:prstGeom prst="ellipse">
            <a:avLst/>
          </a:prstGeom>
          <a:noFill/>
          <a:ln w="19050" algn="ctr">
            <a:solidFill>
              <a:srgbClr val="FF0000">
                <a:alpha val="9215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/>
          </a:p>
        </p:txBody>
      </p:sp>
      <p:pic>
        <p:nvPicPr>
          <p:cNvPr id="19463" name="Obráze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379539"/>
            <a:ext cx="48291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Ovál 16"/>
          <p:cNvSpPr>
            <a:spLocks noChangeArrowheads="1"/>
          </p:cNvSpPr>
          <p:nvPr/>
        </p:nvSpPr>
        <p:spPr bwMode="auto">
          <a:xfrm>
            <a:off x="5519739" y="5305426"/>
            <a:ext cx="3508375" cy="411163"/>
          </a:xfrm>
          <a:prstGeom prst="ellipse">
            <a:avLst/>
          </a:prstGeom>
          <a:noFill/>
          <a:ln w="19050" algn="ctr">
            <a:solidFill>
              <a:srgbClr val="FF0000">
                <a:alpha val="9215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33248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243" y="1574277"/>
            <a:ext cx="11633514" cy="439408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4817097" y="3629319"/>
            <a:ext cx="678730" cy="66930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921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481"/>
          </a:xfrm>
        </p:spPr>
        <p:txBody>
          <a:bodyPr/>
          <a:lstStyle/>
          <a:p>
            <a:r>
              <a:rPr lang="cs-CZ" dirty="0" smtClean="0"/>
              <a:t>Knižní  cykly  (  aneb kam s těmi  čísly)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8605"/>
            <a:ext cx="10515600" cy="5288437"/>
          </a:xfrm>
        </p:spPr>
        <p:txBody>
          <a:bodyPr>
            <a:normAutofit/>
          </a:bodyPr>
          <a:lstStyle/>
          <a:p>
            <a:r>
              <a:rPr lang="cs-CZ" sz="2400" dirty="0"/>
              <a:t>Vzhledem k požadavkům knihoven na jednotný a standardizovaný zápis knižních cyklů v bibliografických záznamech schválila PS následující způsob zápisu: kvůli propojení záznamů celého cyklu a jednoduché </a:t>
            </a:r>
            <a:r>
              <a:rPr lang="cs-CZ" sz="2400" dirty="0" err="1"/>
              <a:t>vyhledatelnosti</a:t>
            </a:r>
            <a:r>
              <a:rPr lang="cs-CZ" sz="2400" dirty="0"/>
              <a:t> a uživatelskému komfortu je vhodné přidat </a:t>
            </a:r>
            <a:r>
              <a:rPr lang="cs-CZ" dirty="0"/>
              <a:t>pole 787 s indikátory </a:t>
            </a:r>
            <a:r>
              <a:rPr lang="cs-CZ" dirty="0" smtClean="0"/>
              <a:t>08, s </a:t>
            </a:r>
            <a:r>
              <a:rPr lang="cs-CZ" dirty="0"/>
              <a:t>návěštím „Z cyklu“ v </a:t>
            </a:r>
            <a:r>
              <a:rPr lang="cs-CZ" dirty="0" err="1"/>
              <a:t>podpoli</a:t>
            </a:r>
            <a:r>
              <a:rPr lang="cs-CZ" dirty="0"/>
              <a:t> </a:t>
            </a:r>
            <a:r>
              <a:rPr lang="cs-CZ" dirty="0" smtClean="0"/>
              <a:t>$</a:t>
            </a:r>
            <a:r>
              <a:rPr lang="cs-CZ" dirty="0"/>
              <a:t>i a označením pořadí v </a:t>
            </a:r>
            <a:r>
              <a:rPr lang="cs-CZ" dirty="0" err="1"/>
              <a:t>podpoli</a:t>
            </a:r>
            <a:r>
              <a:rPr lang="cs-CZ" dirty="0"/>
              <a:t> $g. </a:t>
            </a:r>
            <a:endParaRPr lang="cs-CZ" dirty="0" smtClean="0"/>
          </a:p>
          <a:p>
            <a:r>
              <a:rPr lang="cs-CZ" dirty="0" smtClean="0"/>
              <a:t>příklad</a:t>
            </a:r>
            <a:endParaRPr lang="cs-CZ" dirty="0"/>
          </a:p>
          <a:p>
            <a:r>
              <a:rPr lang="cs-CZ" dirty="0"/>
              <a:t>245 10 $a Zaklínač. $n II, $p Meč osudu </a:t>
            </a:r>
            <a:r>
              <a:rPr lang="cs-CZ" dirty="0"/>
              <a:t>/</a:t>
            </a:r>
            <a:r>
              <a:rPr lang="cs-CZ" dirty="0" smtClean="0"/>
              <a:t> </a:t>
            </a:r>
            <a:r>
              <a:rPr lang="cs-CZ" dirty="0"/>
              <a:t>$c Andrzej </a:t>
            </a:r>
            <a:r>
              <a:rPr lang="cs-CZ" dirty="0" err="1"/>
              <a:t>Sapkowski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246 </a:t>
            </a:r>
            <a:r>
              <a:rPr lang="cs-CZ" dirty="0"/>
              <a:t>30 $a Meč osudu </a:t>
            </a:r>
            <a:endParaRPr lang="cs-CZ" dirty="0" smtClean="0"/>
          </a:p>
          <a:p>
            <a:r>
              <a:rPr lang="cs-CZ" dirty="0" smtClean="0"/>
              <a:t>787 </a:t>
            </a:r>
            <a:r>
              <a:rPr lang="cs-CZ" dirty="0"/>
              <a:t>08 $i Z cyklu: $t Zaklínač $g 2 </a:t>
            </a:r>
            <a:endParaRPr lang="cs-CZ" dirty="0" smtClean="0"/>
          </a:p>
          <a:p>
            <a:r>
              <a:rPr lang="cs-CZ" dirty="0"/>
              <a:t>Podrobná instrukce viz dotaz č. 704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7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Stále  se   do pole 245 n  přidávají čísla , která tam nepatří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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837" y="2337324"/>
            <a:ext cx="11834571" cy="3639269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4308049" y="3186260"/>
            <a:ext cx="886120" cy="8107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6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452688" y="285750"/>
            <a:ext cx="774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/>
              <a:t>260 / </a:t>
            </a:r>
            <a:r>
              <a:rPr lang="cs-CZ" altLang="cs-CZ" sz="3600" dirty="0">
                <a:solidFill>
                  <a:srgbClr val="FF0000"/>
                </a:solidFill>
              </a:rPr>
              <a:t>264</a:t>
            </a:r>
            <a:r>
              <a:rPr lang="cs-CZ" altLang="cs-CZ" sz="3600" dirty="0"/>
              <a:t> - Nakladatelské údaje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03388" y="1557338"/>
            <a:ext cx="8964612" cy="33194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altLang="cs-CZ" u="sng" dirty="0" smtClean="0"/>
              <a:t>Nejčastější chyby:</a:t>
            </a:r>
            <a:endParaRPr lang="cs-CZ" altLang="cs-CZ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Špatně uvedený rok </a:t>
            </a:r>
            <a:r>
              <a:rPr lang="cs-CZ" altLang="cs-CZ" dirty="0" smtClean="0"/>
              <a:t>vydání /překlepy/ rok </a:t>
            </a:r>
            <a:r>
              <a:rPr lang="cs-CZ" altLang="cs-CZ" dirty="0" err="1" smtClean="0"/>
              <a:t>vyd</a:t>
            </a:r>
            <a:r>
              <a:rPr lang="cs-CZ" altLang="cs-CZ" dirty="0" smtClean="0"/>
              <a:t>  originálu /přenesení  roku vydání do záznamu z jiného  dílu  nebo z jiného vydání  při kopírování záznamů </a:t>
            </a:r>
            <a:endParaRPr lang="cs-CZ" altLang="cs-CZ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Rok dotisku</a:t>
            </a:r>
          </a:p>
          <a:p>
            <a:pPr marL="0" indent="0">
              <a:buNone/>
              <a:defRPr/>
            </a:pPr>
            <a:r>
              <a:rPr lang="cs-CZ" altLang="cs-CZ" dirty="0" smtClean="0"/>
              <a:t>(v AACR 2 – kontrola shody pole 008/ 260c)</a:t>
            </a:r>
          </a:p>
          <a:p>
            <a:pPr marL="0" indent="0">
              <a:buNone/>
              <a:defRPr/>
            </a:pPr>
            <a:endParaRPr lang="cs-CZ" altLang="cs-CZ" dirty="0" smtClean="0"/>
          </a:p>
          <a:p>
            <a:pPr marL="0" indent="0">
              <a:buNone/>
              <a:defRPr/>
            </a:pPr>
            <a:r>
              <a:rPr lang="cs-CZ" altLang="cs-CZ" dirty="0" smtClean="0"/>
              <a:t>RDA – 264 c (piš, co vidíš, i když je to chybně / v 008  správný údaj – </a:t>
            </a:r>
            <a:r>
              <a:rPr lang="cs-CZ" altLang="cs-CZ" i="1" dirty="0" smtClean="0"/>
              <a:t>kontrola nebude možná</a:t>
            </a:r>
            <a:r>
              <a:rPr lang="cs-CZ" alt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94330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79" y="225468"/>
            <a:ext cx="9696147" cy="8967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3600" b="1" dirty="0"/>
              <a:t>Souborný katalog ČR </a:t>
            </a:r>
            <a:r>
              <a:rPr lang="cs-CZ" altLang="cs-CZ" sz="3600" dirty="0"/>
              <a:t>– kvalitní zdroj pro </a:t>
            </a: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3400" b="1" dirty="0"/>
              <a:t>				</a:t>
            </a:r>
            <a:endParaRPr lang="cs-CZ" altLang="cs-CZ" sz="24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879" y="942680"/>
            <a:ext cx="11022905" cy="57264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600" dirty="0"/>
              <a:t>zjišťování informací o dostupnosti </a:t>
            </a:r>
            <a:r>
              <a:rPr lang="cs-CZ" altLang="cs-CZ" sz="3600" dirty="0" smtClean="0"/>
              <a:t>dokumentů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600" dirty="0"/>
              <a:t> </a:t>
            </a:r>
            <a:r>
              <a:rPr lang="cs-CZ" altLang="cs-CZ" sz="3600" dirty="0" smtClean="0"/>
              <a:t>  </a:t>
            </a:r>
            <a:r>
              <a:rPr lang="cs-CZ" altLang="cs-CZ" sz="3600" dirty="0" smtClean="0">
                <a:solidFill>
                  <a:srgbClr val="FF0000"/>
                </a:solidFill>
              </a:rPr>
              <a:t>cca 7,7 </a:t>
            </a:r>
            <a:r>
              <a:rPr lang="cs-CZ" altLang="cs-CZ" sz="3600" dirty="0">
                <a:solidFill>
                  <a:srgbClr val="FF0000"/>
                </a:solidFill>
              </a:rPr>
              <a:t>mil záznamů z cca 500 knihoven různých typů </a:t>
            </a:r>
            <a:endParaRPr lang="cs-CZ" altLang="cs-CZ" sz="36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600" dirty="0">
                <a:solidFill>
                  <a:srgbClr val="FF0000"/>
                </a:solidFill>
              </a:rPr>
              <a:t> </a:t>
            </a:r>
            <a:r>
              <a:rPr lang="cs-CZ" altLang="cs-CZ" sz="3600" dirty="0" smtClean="0">
                <a:solidFill>
                  <a:srgbClr val="FF0000"/>
                </a:solidFill>
              </a:rPr>
              <a:t> </a:t>
            </a:r>
            <a:r>
              <a:rPr lang="cs-CZ" altLang="cs-CZ" sz="3600" dirty="0" smtClean="0"/>
              <a:t>(denní </a:t>
            </a:r>
            <a:r>
              <a:rPr lang="cs-CZ" altLang="cs-CZ" sz="3600" dirty="0"/>
              <a:t>sklizně dat / </a:t>
            </a:r>
            <a:r>
              <a:rPr lang="cs-CZ" altLang="cs-CZ" sz="3600" dirty="0" err="1" smtClean="0"/>
              <a:t>deduplikace</a:t>
            </a:r>
            <a:r>
              <a:rPr lang="cs-CZ" altLang="cs-CZ" sz="3600" dirty="0" smtClean="0"/>
              <a:t>)</a:t>
            </a:r>
            <a:endParaRPr lang="cs-CZ" altLang="cs-CZ" sz="36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3600" dirty="0"/>
          </a:p>
          <a:p>
            <a:pPr>
              <a:lnSpc>
                <a:spcPct val="80000"/>
              </a:lnSpc>
              <a:defRPr/>
            </a:pPr>
            <a:r>
              <a:rPr lang="cs-CZ" altLang="cs-CZ" sz="3600" dirty="0"/>
              <a:t>stahování záznamů </a:t>
            </a:r>
            <a:endParaRPr lang="cs-CZ" altLang="cs-CZ" sz="3600" dirty="0" smtClean="0"/>
          </a:p>
          <a:p>
            <a:pPr marL="0" indent="0">
              <a:buNone/>
            </a:pPr>
            <a:r>
              <a:rPr lang="cs-CZ" sz="3600" dirty="0" smtClean="0"/>
              <a:t>(</a:t>
            </a:r>
            <a:r>
              <a:rPr lang="cs-CZ" sz="3600" dirty="0" err="1"/>
              <a:t>deduplikace</a:t>
            </a:r>
            <a:r>
              <a:rPr lang="cs-CZ" sz="3600" dirty="0"/>
              <a:t>, kontrola kvality </a:t>
            </a:r>
            <a:r>
              <a:rPr lang="cs-CZ" sz="3600" dirty="0" smtClean="0"/>
              <a:t>dat  </a:t>
            </a:r>
            <a:r>
              <a:rPr lang="cs-CZ" sz="3600" dirty="0"/>
              <a:t>na vstupu, zpětná vazba </a:t>
            </a:r>
            <a:r>
              <a:rPr lang="cs-CZ" sz="3600" dirty="0" smtClean="0"/>
              <a:t>do </a:t>
            </a:r>
            <a:r>
              <a:rPr lang="cs-CZ" sz="3600" dirty="0"/>
              <a:t>knihoven / </a:t>
            </a:r>
            <a:r>
              <a:rPr lang="cs-CZ" sz="3600" dirty="0" smtClean="0"/>
              <a:t>školení včetně školení katalogizačních pravidel + </a:t>
            </a:r>
            <a:r>
              <a:rPr lang="cs-CZ" sz="3600" dirty="0" smtClean="0">
                <a:hlinkClick r:id="rId3"/>
              </a:rPr>
              <a:t>projekt  CENTRAL </a:t>
            </a:r>
            <a:r>
              <a:rPr lang="cs-CZ" sz="3600" dirty="0" smtClean="0"/>
              <a:t>(zrychlení  katalogizace beletrie) </a:t>
            </a:r>
            <a:endParaRPr lang="cs-CZ" sz="36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3600" dirty="0"/>
          </a:p>
          <a:p>
            <a:pPr>
              <a:lnSpc>
                <a:spcPct val="80000"/>
              </a:lnSpc>
              <a:defRPr/>
            </a:pPr>
            <a:r>
              <a:rPr lang="cs-CZ" altLang="cs-CZ" sz="3600" dirty="0"/>
              <a:t>akvizici / vyřazování  fondů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600" dirty="0" smtClean="0"/>
              <a:t>   (… </a:t>
            </a:r>
            <a:r>
              <a:rPr lang="cs-CZ" altLang="cs-CZ" sz="3600" dirty="0"/>
              <a:t>denní sklizně dat …)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3600" dirty="0"/>
          </a:p>
          <a:p>
            <a:pPr>
              <a:lnSpc>
                <a:spcPct val="80000"/>
              </a:lnSpc>
              <a:defRPr/>
            </a:pPr>
            <a:r>
              <a:rPr lang="cs-CZ" altLang="cs-CZ" sz="3600" dirty="0"/>
              <a:t>rešerše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600" dirty="0" smtClean="0"/>
              <a:t>   (…  </a:t>
            </a:r>
            <a:r>
              <a:rPr lang="cs-CZ" altLang="cs-CZ" sz="3600" dirty="0"/>
              <a:t>preferovány záznamy s věcným zpracováním … kontrola kódovaných polí)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94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0" y="333375"/>
            <a:ext cx="6572250" cy="16002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Dotisky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5188" y="2492375"/>
            <a:ext cx="8255000" cy="46672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Pro dotisk se nevytváří samostatný bibliografický záznam. Údaj, že se jedná o dotisk(y), (ani datum vydání dotisku), se nikde v záznamu nepromítne. Podle dotisku popisujeme pouze v případě, že neznáme údaje o původním vydání, k němuž se dotisk vztahuje</a:t>
            </a:r>
          </a:p>
          <a:p>
            <a:pPr algn="just" eaLnBrk="1" hangingPunct="1">
              <a:defRPr/>
            </a:pPr>
            <a:r>
              <a:rPr lang="cs-CZ" altLang="cs-CZ" dirty="0">
                <a:hlinkClick r:id="rId2"/>
              </a:rPr>
              <a:t>Dotaz ke katalogizaci č. 53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89736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452688" y="285750"/>
            <a:ext cx="8215312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/>
              <a:t>Údaje fyzického popisu  - 300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77387" y="1319514"/>
            <a:ext cx="9182663" cy="470028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u="sng" dirty="0" smtClean="0"/>
              <a:t>Nejčastější chyby: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Počet stránek – rozdíly v počtu číslovaných stran / stránky opsány z tiráže/  z obsahu</a:t>
            </a:r>
            <a:r>
              <a:rPr lang="cs-CZ" altLang="cs-CZ" sz="3200" dirty="0"/>
              <a:t>/ </a:t>
            </a:r>
            <a:r>
              <a:rPr lang="cs-CZ" altLang="cs-CZ" sz="3200" dirty="0" smtClean="0"/>
              <a:t>překlepy/ dopočítány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jiný odhad počtu stran u nestránkovaných dokumentů</a:t>
            </a:r>
          </a:p>
          <a:p>
            <a:pPr marL="0" indent="0">
              <a:buNone/>
              <a:defRPr/>
            </a:pPr>
            <a:r>
              <a:rPr lang="cs-CZ" altLang="cs-CZ" sz="3200" i="1" dirty="0" smtClean="0"/>
              <a:t>(obrazové přílohy – počet stran příloh je součástí údaje o celkovém počtu stran)</a:t>
            </a:r>
          </a:p>
          <a:p>
            <a:pPr marL="0" indent="0">
              <a:buNone/>
              <a:defRPr/>
            </a:pPr>
            <a:endParaRPr lang="cs-CZ" alt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38963426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92101"/>
            <a:ext cx="8229600" cy="976313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Kvalita záznamů – </a:t>
            </a:r>
            <a:r>
              <a:rPr lang="cs-CZ" sz="2800" dirty="0"/>
              <a:t>velice různorodá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414"/>
            <a:ext cx="8229600" cy="47513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dirty="0" smtClean="0"/>
              <a:t>Běžná katalogizace s knihou v ruce ?</a:t>
            </a:r>
          </a:p>
          <a:p>
            <a:pPr marL="0" indent="0">
              <a:buNone/>
              <a:defRPr/>
            </a:pPr>
            <a:r>
              <a:rPr lang="cs-CZ" sz="2000" dirty="0"/>
              <a:t>Příklad – </a:t>
            </a:r>
            <a:r>
              <a:rPr lang="cs-CZ" sz="2000" dirty="0">
                <a:hlinkClick r:id="rId2"/>
              </a:rPr>
              <a:t>chybně použitého ISBN </a:t>
            </a:r>
            <a:r>
              <a:rPr lang="cs-CZ" sz="2000" dirty="0"/>
              <a:t>(zobrazuje se obálka jiného díla)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4" y="2205038"/>
            <a:ext cx="6626225" cy="45212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4" name="Ovál 3"/>
          <p:cNvSpPr>
            <a:spLocks noChangeArrowheads="1"/>
          </p:cNvSpPr>
          <p:nvPr/>
        </p:nvSpPr>
        <p:spPr bwMode="auto">
          <a:xfrm>
            <a:off x="11827156" y="3262313"/>
            <a:ext cx="1368425" cy="502153"/>
          </a:xfrm>
          <a:prstGeom prst="ellipse">
            <a:avLst/>
          </a:prstGeom>
          <a:noFill/>
          <a:ln w="1587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/>
          </a:p>
        </p:txBody>
      </p:sp>
      <p:sp>
        <p:nvSpPr>
          <p:cNvPr id="7" name="Ovál 6"/>
          <p:cNvSpPr>
            <a:spLocks noChangeArrowheads="1"/>
          </p:cNvSpPr>
          <p:nvPr/>
        </p:nvSpPr>
        <p:spPr bwMode="auto">
          <a:xfrm>
            <a:off x="-1404938" y="3046413"/>
            <a:ext cx="1368425" cy="431800"/>
          </a:xfrm>
          <a:prstGeom prst="ellipse">
            <a:avLst/>
          </a:prstGeom>
          <a:noFill/>
          <a:ln w="1587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12" y="2777744"/>
            <a:ext cx="13906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ál 15"/>
          <p:cNvSpPr>
            <a:spLocks noChangeArrowheads="1"/>
          </p:cNvSpPr>
          <p:nvPr/>
        </p:nvSpPr>
        <p:spPr bwMode="auto">
          <a:xfrm>
            <a:off x="13000379" y="2614613"/>
            <a:ext cx="1368425" cy="431800"/>
          </a:xfrm>
          <a:prstGeom prst="ellipse">
            <a:avLst/>
          </a:prstGeom>
          <a:noFill/>
          <a:ln w="1587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46157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50799 -0.0071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29935 1.48148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7812 0.01018 L -0.27877 0.0101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34 0.01644 L -0.75769 0.284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67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81200" y="292100"/>
            <a:ext cx="7786688" cy="833438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Hlavní záhlaví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981200" y="1052514"/>
            <a:ext cx="8229600" cy="49672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dirty="0" smtClean="0"/>
              <a:t>V klíči - jen když není ISBN nebo </a:t>
            </a:r>
            <a:r>
              <a:rPr lang="cs-CZ" dirty="0" err="1" smtClean="0"/>
              <a:t>čnb</a:t>
            </a:r>
            <a:endParaRPr lang="cs-CZ" dirty="0" smtClean="0"/>
          </a:p>
          <a:p>
            <a:pPr marL="0" indent="0">
              <a:buNone/>
              <a:defRPr/>
            </a:pPr>
            <a:r>
              <a:rPr lang="cs-CZ" dirty="0" smtClean="0"/>
              <a:t>Příklad : autor neuveden 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560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56" y="2344607"/>
            <a:ext cx="85629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7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92101"/>
            <a:ext cx="8229600" cy="1120775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Příklad : autor je uveden, i když být uveden nemá (divadelní programy)</a:t>
            </a:r>
          </a:p>
        </p:txBody>
      </p:sp>
      <p:pic>
        <p:nvPicPr>
          <p:cNvPr id="2662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628776"/>
            <a:ext cx="8154988" cy="5173663"/>
          </a:xfrm>
        </p:spPr>
      </p:pic>
    </p:spTree>
    <p:extLst>
      <p:ext uri="{BB962C8B-B14F-4D97-AF65-F5344CB8AC3E}">
        <p14:creationId xmlns:p14="http://schemas.microsoft.com/office/powerpoint/2010/main" val="32003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92100"/>
            <a:ext cx="8229600" cy="83343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Příklad – různé verze stejného jména</a:t>
            </a:r>
          </a:p>
        </p:txBody>
      </p:sp>
      <p:pic>
        <p:nvPicPr>
          <p:cNvPr id="2765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1412876"/>
            <a:ext cx="8337550" cy="5102225"/>
          </a:xfrm>
        </p:spPr>
      </p:pic>
    </p:spTree>
    <p:extLst>
      <p:ext uri="{BB962C8B-B14F-4D97-AF65-F5344CB8AC3E}">
        <p14:creationId xmlns:p14="http://schemas.microsoft.com/office/powerpoint/2010/main" val="6720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7078" y="292101"/>
            <a:ext cx="9423722" cy="904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dirty="0"/>
              <a:t>Příklad : uveden jiný autor z více možných </a:t>
            </a:r>
            <a:br>
              <a:rPr lang="cs-CZ" sz="3200" dirty="0"/>
            </a:br>
            <a:r>
              <a:rPr lang="cs-CZ" sz="3200" dirty="0"/>
              <a:t>(u dramatizace díla na motivy … – správně autor dramatizace)</a:t>
            </a:r>
          </a:p>
        </p:txBody>
      </p:sp>
      <p:pic>
        <p:nvPicPr>
          <p:cNvPr id="2867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489" y="1916113"/>
            <a:ext cx="8963025" cy="4621212"/>
          </a:xfrm>
        </p:spPr>
      </p:pic>
    </p:spTree>
    <p:extLst>
      <p:ext uri="{BB962C8B-B14F-4D97-AF65-F5344CB8AC3E}">
        <p14:creationId xmlns:p14="http://schemas.microsoft.com/office/powerpoint/2010/main" val="3416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289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Vícesvazková  díla – </a:t>
            </a:r>
            <a:r>
              <a:rPr lang="cs-CZ" dirty="0" smtClean="0">
                <a:solidFill>
                  <a:srgbClr val="FF0000"/>
                </a:solidFill>
                <a:hlinkClick r:id="rId2"/>
              </a:rPr>
              <a:t>v SKC  tolerované duplicity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611" y="1825625"/>
            <a:ext cx="6661622" cy="4400780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7233" y="1226917"/>
            <a:ext cx="5020518" cy="5451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Vyhledáváno podle ISBN</a:t>
            </a:r>
          </a:p>
          <a:p>
            <a:r>
              <a:rPr lang="cs-CZ" dirty="0" smtClean="0"/>
              <a:t>V jednom záznamu uvedeno ISBN jiného svazku  (Mi-Pan)</a:t>
            </a:r>
          </a:p>
          <a:p>
            <a:r>
              <a:rPr lang="cs-CZ" dirty="0"/>
              <a:t>V jednom záznamu </a:t>
            </a:r>
            <a:r>
              <a:rPr lang="cs-CZ" dirty="0" smtClean="0"/>
              <a:t>údaj z 245 p uveden  v 245b</a:t>
            </a:r>
          </a:p>
          <a:p>
            <a:r>
              <a:rPr lang="cs-CZ" dirty="0" smtClean="0"/>
              <a:t>V jednom  záznamu  chybně interpunkce + neuvedeno 245c + chybí ISBN  souboru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Jeden záznam – zpracován jednotlivý svazek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1x  zpracováno  správně jako vícesvazkové dílo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3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3698" y="1622201"/>
            <a:ext cx="6076508" cy="4709294"/>
          </a:xfrm>
          <a:prstGeom prst="rect">
            <a:avLst/>
          </a:prstGeom>
          <a:ln w="19050">
            <a:noFill/>
          </a:ln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5323" y="1583435"/>
            <a:ext cx="5507750" cy="474806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43698" y="1807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Jiný druh  dokumentu  ( LDR)</a:t>
            </a:r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70" y="1622201"/>
            <a:ext cx="6076508" cy="4709294"/>
          </a:xfrm>
          <a:prstGeom prst="rect">
            <a:avLst/>
          </a:prstGeom>
          <a:ln w="19050">
            <a:noFill/>
          </a:ln>
        </p:spPr>
      </p:pic>
      <p:pic>
        <p:nvPicPr>
          <p:cNvPr id="12" name="Zástupný symbol pro obsa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70" y="1583435"/>
            <a:ext cx="6076508" cy="4709294"/>
          </a:xfrm>
          <a:prstGeom prst="rect">
            <a:avLst/>
          </a:prstGeom>
          <a:ln w="19050">
            <a:noFill/>
          </a:ln>
        </p:spPr>
      </p:pic>
      <p:sp>
        <p:nvSpPr>
          <p:cNvPr id="13" name="Obdélník 12"/>
          <p:cNvSpPr/>
          <p:nvPr/>
        </p:nvSpPr>
        <p:spPr>
          <a:xfrm>
            <a:off x="414426" y="1451387"/>
            <a:ext cx="3168274" cy="652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6285054" y="1419643"/>
            <a:ext cx="2933284" cy="629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9102590" y="4884516"/>
            <a:ext cx="1152579" cy="3703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8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6200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Přispívání  do SK ČR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27135"/>
            <a:ext cx="11136681" cy="547387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/>
              <a:t>Dodávání dat</a:t>
            </a:r>
            <a:r>
              <a:rPr lang="cs-CZ" altLang="cs-CZ" b="1" dirty="0">
                <a:solidFill>
                  <a:srgbClr val="D44B40"/>
                </a:solidFill>
              </a:rPr>
              <a:t> </a:t>
            </a:r>
            <a:r>
              <a:rPr lang="cs-CZ" altLang="cs-CZ" b="1" dirty="0" smtClean="0">
                <a:solidFill>
                  <a:srgbClr val="0070C0"/>
                </a:solidFill>
              </a:rPr>
              <a:t>DÁVKOVĚ</a:t>
            </a:r>
            <a:r>
              <a:rPr lang="cs-CZ" altLang="cs-CZ" b="1" dirty="0" smtClean="0">
                <a:solidFill>
                  <a:srgbClr val="D44B4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 smtClean="0">
                <a:solidFill>
                  <a:srgbClr val="FF0000"/>
                </a:solidFill>
              </a:rPr>
              <a:t>	FTP</a:t>
            </a:r>
            <a:r>
              <a:rPr lang="cs-CZ" altLang="cs-CZ" dirty="0" smtClean="0"/>
              <a:t> server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 smtClean="0">
                <a:solidFill>
                  <a:srgbClr val="FF0000"/>
                </a:solidFill>
              </a:rPr>
              <a:t>	sklízení dat – OAI protokol</a:t>
            </a:r>
            <a:r>
              <a:rPr lang="cs-CZ" altLang="cs-CZ" dirty="0" smtClean="0"/>
              <a:t>  (více než  100 knihoven)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 smtClean="0">
                <a:solidFill>
                  <a:srgbClr val="0070C0"/>
                </a:solidFill>
              </a:rPr>
              <a:t>ON-LINE </a:t>
            </a:r>
            <a:r>
              <a:rPr lang="cs-CZ" altLang="cs-CZ" dirty="0">
                <a:solidFill>
                  <a:srgbClr val="0070C0"/>
                </a:solidFill>
              </a:rPr>
              <a:t>- </a:t>
            </a:r>
            <a:r>
              <a:rPr lang="cs-CZ" altLang="cs-CZ" dirty="0"/>
              <a:t>pomocí interaktivního formuláře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aktualizace periodik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přípis /odpis monografií </a:t>
            </a:r>
            <a:r>
              <a:rPr lang="cs-CZ" altLang="cs-CZ" dirty="0" smtClean="0"/>
              <a:t>a </a:t>
            </a:r>
            <a:r>
              <a:rPr lang="cs-CZ" altLang="cs-CZ" dirty="0"/>
              <a:t>speciálních druhů dokumentů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informace o digitalizaci + URL adresy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aktualizace dat o knihovně v </a:t>
            </a:r>
            <a:r>
              <a:rPr lang="cs-CZ" altLang="cs-CZ" dirty="0">
                <a:solidFill>
                  <a:srgbClr val="FF0000"/>
                </a:solidFill>
              </a:rPr>
              <a:t>bázi ADR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 dirty="0"/>
              <a:t>	</a:t>
            </a:r>
            <a:r>
              <a:rPr lang="cs-CZ" altLang="cs-CZ" i="1" dirty="0" smtClean="0"/>
              <a:t>SK </a:t>
            </a:r>
            <a:r>
              <a:rPr lang="cs-CZ" altLang="cs-CZ" i="1" dirty="0"/>
              <a:t>ČR zajistí školení na vašem pracovišti</a:t>
            </a:r>
            <a:r>
              <a:rPr lang="cs-CZ" altLang="cs-CZ" dirty="0"/>
              <a:t> (financováno z </a:t>
            </a:r>
            <a:r>
              <a:rPr lang="cs-CZ" altLang="cs-CZ" dirty="0" smtClean="0"/>
              <a:t>neVISK9)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493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634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Přispívající knihovny  na  mapě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82" y="1327760"/>
            <a:ext cx="10058400" cy="54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importu do SKC se vytvoří </a:t>
            </a:r>
            <a:r>
              <a:rPr lang="cs-CZ" dirty="0" smtClean="0">
                <a:hlinkClick r:id="rId2"/>
              </a:rPr>
              <a:t>statistika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cs-CZ" dirty="0" smtClean="0"/>
              <a:t>o importu a odešlou dva informativní e-maily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Ukázka statistiky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Výpis chyb :</a:t>
            </a:r>
          </a:p>
          <a:p>
            <a:pPr marL="0" indent="0">
              <a:buNone/>
            </a:pPr>
            <a:r>
              <a:rPr lang="cs-CZ" dirty="0" smtClean="0"/>
              <a:t>Identifikační čísla mohou odkazovat na konkrétní záznam do katalogu přispívající knihovny na webu nebo přímo do konkrétního záznamu v modulu katalogizace. 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371412"/>
            <a:ext cx="10660693" cy="17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270"/>
          </a:xfrm>
        </p:spPr>
        <p:txBody>
          <a:bodyPr>
            <a:noAutofit/>
          </a:bodyPr>
          <a:lstStyle/>
          <a:p>
            <a:r>
              <a:rPr lang="cs-CZ" sz="2400" dirty="0" smtClean="0"/>
              <a:t>E-maily  zasílané  po importu dat do SKC  (1)</a:t>
            </a:r>
            <a:br>
              <a:rPr lang="cs-CZ" sz="2400" dirty="0" smtClean="0"/>
            </a:br>
            <a:r>
              <a:rPr lang="cs-CZ" sz="3600" i="1" dirty="0" smtClean="0"/>
              <a:t>předmět: </a:t>
            </a:r>
            <a:r>
              <a:rPr lang="cs-CZ" sz="3600" dirty="0" smtClean="0"/>
              <a:t>SIGLA - sklizeň pro SKC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65337"/>
            <a:ext cx="10515600" cy="5636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dirty="0" smtClean="0"/>
              <a:t>Pro </a:t>
            </a:r>
            <a:r>
              <a:rPr lang="cs-CZ" sz="3000" dirty="0"/>
              <a:t>import do SKC jsou </a:t>
            </a:r>
            <a:r>
              <a:rPr lang="cs-CZ" sz="3000" dirty="0" err="1" smtClean="0"/>
              <a:t>pripraveny</a:t>
            </a:r>
            <a:r>
              <a:rPr lang="cs-CZ" sz="3000" dirty="0" smtClean="0"/>
              <a:t> </a:t>
            </a:r>
            <a:r>
              <a:rPr lang="cs-CZ" sz="3000" dirty="0" err="1" smtClean="0"/>
              <a:t>zaznamy</a:t>
            </a:r>
            <a:r>
              <a:rPr lang="cs-CZ" sz="3000" dirty="0" smtClean="0"/>
              <a:t> </a:t>
            </a:r>
            <a:r>
              <a:rPr lang="cs-CZ" sz="3000" dirty="0"/>
              <a:t>za </a:t>
            </a:r>
            <a:r>
              <a:rPr lang="cs-CZ" sz="3000" dirty="0" err="1" smtClean="0"/>
              <a:t>obdobi</a:t>
            </a:r>
            <a:r>
              <a:rPr lang="cs-CZ" sz="3000" dirty="0" smtClean="0"/>
              <a:t>:  </a:t>
            </a:r>
          </a:p>
          <a:p>
            <a:pPr marL="0" indent="0">
              <a:buNone/>
            </a:pPr>
            <a:r>
              <a:rPr lang="cs-CZ" sz="3000" dirty="0" smtClean="0"/>
              <a:t>2019/09/21 </a:t>
            </a:r>
            <a:r>
              <a:rPr lang="cs-CZ" sz="3000" dirty="0"/>
              <a:t>- 2019/09/28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SIGLA</a:t>
            </a:r>
            <a:r>
              <a:rPr lang="cs-CZ" dirty="0" smtClean="0"/>
              <a:t>_190928  </a:t>
            </a:r>
            <a:r>
              <a:rPr lang="cs-CZ" dirty="0"/>
              <a:t>-  114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sz="3000" dirty="0" err="1"/>
              <a:t>Zaznamy</a:t>
            </a:r>
            <a:r>
              <a:rPr lang="cs-CZ" sz="3000" dirty="0"/>
              <a:t> k odpisu: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SIGLA</a:t>
            </a:r>
            <a:r>
              <a:rPr lang="cs-CZ" dirty="0" smtClean="0"/>
              <a:t>_190928_del  </a:t>
            </a:r>
            <a:r>
              <a:rPr lang="cs-CZ" dirty="0"/>
              <a:t>-  </a:t>
            </a:r>
            <a:r>
              <a:rPr lang="cs-CZ" dirty="0" smtClean="0"/>
              <a:t>0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 smtClean="0"/>
              <a:t>neplatna</a:t>
            </a:r>
            <a:r>
              <a:rPr lang="cs-CZ" dirty="0" smtClean="0"/>
              <a:t> </a:t>
            </a:r>
            <a:r>
              <a:rPr lang="cs-CZ" dirty="0"/>
              <a:t>hodnota v poli 910: </a:t>
            </a:r>
          </a:p>
          <a:p>
            <a:pPr marL="0" indent="0">
              <a:buNone/>
            </a:pPr>
            <a:r>
              <a:rPr lang="cs-CZ" dirty="0"/>
              <a:t>000000875 001   L 0253952</a:t>
            </a:r>
          </a:p>
          <a:p>
            <a:pPr marL="0" indent="0">
              <a:buNone/>
            </a:pPr>
            <a:r>
              <a:rPr lang="cs-CZ" dirty="0"/>
              <a:t>000000875 910   L </a:t>
            </a:r>
          </a:p>
          <a:p>
            <a:pPr marL="0" indent="0">
              <a:buNone/>
            </a:pPr>
            <a:r>
              <a:rPr lang="cs-CZ" dirty="0" smtClean="0"/>
              <a:t>000001109 </a:t>
            </a:r>
            <a:r>
              <a:rPr lang="cs-CZ" dirty="0"/>
              <a:t>001   L 0257101</a:t>
            </a:r>
          </a:p>
          <a:p>
            <a:pPr marL="0" indent="0">
              <a:buNone/>
            </a:pPr>
            <a:r>
              <a:rPr lang="cs-CZ" dirty="0"/>
              <a:t>000001109 910   L $$</a:t>
            </a:r>
            <a:r>
              <a:rPr lang="cs-CZ" dirty="0" err="1"/>
              <a:t>aVYG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1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0415"/>
            <a:ext cx="10515600" cy="764089"/>
          </a:xfrm>
        </p:spPr>
        <p:txBody>
          <a:bodyPr>
            <a:noAutofit/>
          </a:bodyPr>
          <a:lstStyle/>
          <a:p>
            <a:r>
              <a:rPr lang="cs-CZ" sz="2400" dirty="0" smtClean="0"/>
              <a:t>E-maily zasílané  po importu dat do SKC  (2)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 </a:t>
            </a:r>
            <a:r>
              <a:rPr lang="cs-CZ" sz="3600" i="1" dirty="0" smtClean="0"/>
              <a:t>předmět: </a:t>
            </a:r>
            <a:r>
              <a:rPr lang="cs-CZ" sz="3600" dirty="0" smtClean="0"/>
              <a:t>Export a import </a:t>
            </a:r>
            <a:r>
              <a:rPr lang="cs-CZ" sz="3600" dirty="0" err="1" smtClean="0"/>
              <a:t>zaznamu</a:t>
            </a:r>
            <a:r>
              <a:rPr lang="cs-CZ" sz="3600" dirty="0" smtClean="0"/>
              <a:t> do SKC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7655"/>
            <a:ext cx="10515600" cy="5580344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cs-CZ" sz="5900" dirty="0" err="1"/>
              <a:t>Probehl</a:t>
            </a:r>
            <a:r>
              <a:rPr lang="cs-CZ" sz="5900" dirty="0"/>
              <a:t> export a import </a:t>
            </a:r>
            <a:r>
              <a:rPr lang="cs-CZ" sz="5900" dirty="0" err="1"/>
              <a:t>zaznamu</a:t>
            </a:r>
            <a:r>
              <a:rPr lang="cs-CZ" sz="5900" dirty="0"/>
              <a:t> do SKC: </a:t>
            </a:r>
          </a:p>
          <a:p>
            <a:pPr lvl="0"/>
            <a:r>
              <a:rPr lang="cs-CZ" sz="5900" dirty="0"/>
              <a:t>   </a:t>
            </a:r>
            <a:r>
              <a:rPr lang="cs-CZ" sz="5900" u="sng" dirty="0">
                <a:hlinkClick r:id="rId2"/>
              </a:rPr>
              <a:t>http://aleph.nkp.cz/web/skc/SIGLA/SIGLAd.htm#abe320_190525</a:t>
            </a:r>
            <a:endParaRPr lang="cs-CZ" sz="5900" dirty="0"/>
          </a:p>
          <a:p>
            <a:pPr lvl="0"/>
            <a:r>
              <a:rPr lang="cs-CZ" sz="5900" dirty="0"/>
              <a:t>   </a:t>
            </a:r>
            <a:r>
              <a:rPr lang="cs-CZ" sz="5900" u="sng" dirty="0">
                <a:hlinkClick r:id="rId3"/>
              </a:rPr>
              <a:t>http://aleph.nkp.cz/web/skc/SIGLA/SIGLAo.htm#abe320_190525_z</a:t>
            </a:r>
            <a:endParaRPr lang="cs-CZ" sz="5900" dirty="0"/>
          </a:p>
          <a:p>
            <a:pPr marL="0" lvl="0" indent="0">
              <a:buNone/>
            </a:pPr>
            <a:r>
              <a:rPr lang="cs-CZ" sz="5900" dirty="0"/>
              <a:t> </a:t>
            </a:r>
          </a:p>
          <a:p>
            <a:pPr marL="0" lvl="0" indent="0">
              <a:buNone/>
            </a:pPr>
            <a:r>
              <a:rPr lang="cs-CZ" sz="5900" dirty="0" err="1"/>
              <a:t>Zaznamy</a:t>
            </a:r>
            <a:r>
              <a:rPr lang="cs-CZ" sz="5900" dirty="0"/>
              <a:t> k </a:t>
            </a:r>
            <a:r>
              <a:rPr lang="cs-CZ" sz="5900" dirty="0" err="1"/>
              <a:t>oprave</a:t>
            </a:r>
            <a:r>
              <a:rPr lang="cs-CZ" sz="5900" dirty="0"/>
              <a:t>: </a:t>
            </a:r>
          </a:p>
          <a:p>
            <a:pPr lvl="0"/>
            <a:r>
              <a:rPr lang="cs-CZ" sz="5900" dirty="0"/>
              <a:t>- knihy a </a:t>
            </a:r>
            <a:r>
              <a:rPr lang="cs-CZ" sz="5900" dirty="0" err="1"/>
              <a:t>spec</a:t>
            </a:r>
            <a:r>
              <a:rPr lang="cs-CZ" sz="5900" dirty="0"/>
              <a:t>. dokumenty</a:t>
            </a:r>
          </a:p>
          <a:p>
            <a:pPr lvl="0"/>
            <a:r>
              <a:rPr lang="cs-CZ" sz="5900" dirty="0"/>
              <a:t>   </a:t>
            </a:r>
            <a:r>
              <a:rPr lang="cs-CZ" sz="5900" u="sng" dirty="0"/>
              <a:t>http://aleph.nkp.cz/web/skc/SIGLA/SIGLA_190525_m_err.htm</a:t>
            </a:r>
            <a:endParaRPr lang="cs-CZ" sz="5900" dirty="0"/>
          </a:p>
          <a:p>
            <a:pPr marL="0" lvl="0" indent="0">
              <a:buNone/>
            </a:pPr>
            <a:r>
              <a:rPr lang="cs-CZ" sz="5900" dirty="0"/>
              <a:t> </a:t>
            </a:r>
            <a:endParaRPr lang="cs-CZ" sz="5900" dirty="0" smtClean="0"/>
          </a:p>
          <a:p>
            <a:pPr marL="0" lvl="0" indent="0">
              <a:buNone/>
            </a:pPr>
            <a:r>
              <a:rPr lang="cs-CZ" sz="5900" dirty="0" err="1" smtClean="0"/>
              <a:t>Aktualizovane</a:t>
            </a:r>
            <a:r>
              <a:rPr lang="cs-CZ" sz="5900" dirty="0" smtClean="0"/>
              <a:t>/</a:t>
            </a:r>
            <a:r>
              <a:rPr lang="cs-CZ" sz="5900" dirty="0" err="1" smtClean="0"/>
              <a:t>opravene</a:t>
            </a:r>
            <a:r>
              <a:rPr lang="cs-CZ" sz="5900" dirty="0" smtClean="0"/>
              <a:t> </a:t>
            </a:r>
            <a:r>
              <a:rPr lang="cs-CZ" sz="5900" dirty="0" err="1" smtClean="0"/>
              <a:t>zaznamy</a:t>
            </a:r>
            <a:endParaRPr lang="cs-CZ" sz="5900" dirty="0" smtClean="0"/>
          </a:p>
          <a:p>
            <a:pPr lvl="0"/>
            <a:r>
              <a:rPr lang="cs-CZ" sz="5900" dirty="0" smtClean="0"/>
              <a:t>   </a:t>
            </a:r>
            <a:r>
              <a:rPr lang="cs-CZ" sz="5900" u="sng" dirty="0">
                <a:hlinkClick r:id="rId4"/>
              </a:rPr>
              <a:t>http://aleph.nkp.cz/web/skc/SIGLA/SIGLA_190525_z_err.htm</a:t>
            </a:r>
            <a:endParaRPr lang="cs-CZ" sz="5900" dirty="0"/>
          </a:p>
          <a:p>
            <a:pPr marL="0" lvl="0" indent="0">
              <a:buNone/>
            </a:pPr>
            <a:r>
              <a:rPr lang="cs-CZ" sz="5900" dirty="0"/>
              <a:t> </a:t>
            </a:r>
          </a:p>
          <a:p>
            <a:pPr marL="0" lvl="0" indent="0">
              <a:buNone/>
            </a:pPr>
            <a:r>
              <a:rPr lang="cs-CZ" sz="5900" dirty="0" err="1"/>
              <a:t>Neopravene</a:t>
            </a:r>
            <a:r>
              <a:rPr lang="cs-CZ" sz="5900" dirty="0"/>
              <a:t> </a:t>
            </a:r>
            <a:r>
              <a:rPr lang="cs-CZ" sz="5900" dirty="0" err="1"/>
              <a:t>zaznamy</a:t>
            </a:r>
            <a:r>
              <a:rPr lang="cs-CZ" sz="5900" dirty="0"/>
              <a:t> z </a:t>
            </a:r>
            <a:r>
              <a:rPr lang="cs-CZ" sz="5900" dirty="0" err="1"/>
              <a:t>drivejsich</a:t>
            </a:r>
            <a:r>
              <a:rPr lang="cs-CZ" sz="5900" dirty="0"/>
              <a:t> importu: </a:t>
            </a:r>
          </a:p>
          <a:p>
            <a:pPr lvl="0"/>
            <a:r>
              <a:rPr lang="cs-CZ" sz="5900" dirty="0"/>
              <a:t>   </a:t>
            </a:r>
            <a:r>
              <a:rPr lang="cs-CZ" sz="5900" u="sng" dirty="0">
                <a:hlinkClick r:id="rId5"/>
              </a:rPr>
              <a:t>http://aleph.nkp.cz/web/SIGLA/SIGLA_import_err.htm</a:t>
            </a:r>
            <a:endParaRPr lang="cs-CZ" sz="5900" dirty="0"/>
          </a:p>
          <a:p>
            <a:pPr marL="0" lvl="0" indent="0">
              <a:buNone/>
            </a:pPr>
            <a:r>
              <a:rPr lang="cs-CZ" sz="5900" dirty="0"/>
              <a:t> </a:t>
            </a:r>
          </a:p>
          <a:p>
            <a:pPr marL="0" lvl="0" indent="0">
              <a:buNone/>
            </a:pPr>
            <a:r>
              <a:rPr lang="cs-CZ" sz="5900" dirty="0" err="1"/>
              <a:t>Pravdepodobne</a:t>
            </a:r>
            <a:r>
              <a:rPr lang="cs-CZ" sz="5900" dirty="0"/>
              <a:t> duplicity: </a:t>
            </a:r>
          </a:p>
          <a:p>
            <a:pPr lvl="0"/>
            <a:r>
              <a:rPr lang="cs-CZ" sz="5900" dirty="0"/>
              <a:t>   </a:t>
            </a:r>
            <a:r>
              <a:rPr lang="cs-CZ" sz="5900" u="sng" dirty="0">
                <a:hlinkClick r:id="rId6"/>
              </a:rPr>
              <a:t>http://aleph.nkp.cz/web/skc/SIGLA/SIGLA_import_dup.htm</a:t>
            </a:r>
            <a:endParaRPr lang="cs-CZ" sz="59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4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15888"/>
            <a:ext cx="704373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0" y="5451456"/>
            <a:ext cx="12233836" cy="117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Pokud se od minulého importu do SKC některé záznamy neopravily je uveden jejich seznam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43" y="1979112"/>
            <a:ext cx="9331976" cy="4459266"/>
          </a:xfrm>
        </p:spPr>
      </p:pic>
    </p:spTree>
    <p:extLst>
      <p:ext uri="{BB962C8B-B14F-4D97-AF65-F5344CB8AC3E}">
        <p14:creationId xmlns:p14="http://schemas.microsoft.com/office/powerpoint/2010/main" val="28823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Upozorňování na pravděpodobné duplicity </a:t>
            </a:r>
            <a:br>
              <a:rPr lang="cs-CZ" dirty="0" smtClean="0"/>
            </a:br>
            <a:r>
              <a:rPr lang="cs-CZ" dirty="0" smtClean="0"/>
              <a:t>v katalogu spolupracujících knihoven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9073"/>
            <a:ext cx="10515600" cy="4703041"/>
          </a:xfrm>
        </p:spPr>
      </p:pic>
    </p:spTree>
    <p:extLst>
      <p:ext uri="{BB962C8B-B14F-4D97-AF65-F5344CB8AC3E}">
        <p14:creationId xmlns:p14="http://schemas.microsoft.com/office/powerpoint/2010/main" val="28249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952"/>
          </a:xfrm>
        </p:spPr>
        <p:txBody>
          <a:bodyPr/>
          <a:lstStyle/>
          <a:p>
            <a:r>
              <a:rPr lang="cs-CZ" dirty="0" smtClean="0"/>
              <a:t>On-line formulář pro aktualizaci dat v </a:t>
            </a:r>
            <a:r>
              <a:rPr lang="cs-CZ" dirty="0" smtClean="0">
                <a:hlinkClick r:id="rId2"/>
              </a:rPr>
              <a:t>SK ČR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0" y="1240078"/>
            <a:ext cx="9257262" cy="6078856"/>
          </a:xfrm>
        </p:spPr>
      </p:pic>
    </p:spTree>
    <p:extLst>
      <p:ext uri="{BB962C8B-B14F-4D97-AF65-F5344CB8AC3E}">
        <p14:creationId xmlns:p14="http://schemas.microsoft.com/office/powerpoint/2010/main" val="909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STATISTIKA IMPORTŮ a </a:t>
            </a:r>
            <a:r>
              <a:rPr lang="cs-CZ" dirty="0" err="1" smtClean="0"/>
              <a:t>deduplikací</a:t>
            </a:r>
            <a:r>
              <a:rPr lang="cs-CZ" dirty="0" smtClean="0"/>
              <a:t> V ROCE </a:t>
            </a:r>
            <a:r>
              <a:rPr lang="cs-CZ" dirty="0" smtClean="0"/>
              <a:t>2019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054284"/>
            <a:ext cx="11001866" cy="39686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  166.276 NEBYLO PŘIJATO - cca 14 % ze </a:t>
            </a:r>
            <a:r>
              <a:rPr lang="cs-CZ" i="1" dirty="0" smtClean="0"/>
              <a:t>zaslaných </a:t>
            </a:r>
          </a:p>
          <a:p>
            <a:pPr marL="0" indent="0">
              <a:buNone/>
            </a:pPr>
            <a:r>
              <a:rPr lang="cs-CZ" sz="2000" i="1" dirty="0"/>
              <a:t> </a:t>
            </a:r>
            <a:r>
              <a:rPr lang="cs-CZ" sz="2000" i="1" dirty="0" smtClean="0"/>
              <a:t>   </a:t>
            </a:r>
            <a:r>
              <a:rPr lang="cs-CZ" dirty="0" smtClean="0"/>
              <a:t>(chyby MARC 21 , opakovaná zaslání téhož záznamu do SK ČR)</a:t>
            </a:r>
          </a:p>
          <a:p>
            <a:r>
              <a:rPr lang="cs-CZ" dirty="0" smtClean="0"/>
              <a:t>692.383 bylo automaticky </a:t>
            </a:r>
            <a:r>
              <a:rPr lang="cs-CZ" dirty="0" err="1" smtClean="0"/>
              <a:t>deduplikováno</a:t>
            </a:r>
            <a:r>
              <a:rPr lang="cs-CZ" dirty="0" smtClean="0"/>
              <a:t> – cca 70 % z přijatých </a:t>
            </a:r>
          </a:p>
          <a:p>
            <a:pPr marL="0" indent="0">
              <a:buNone/>
            </a:pPr>
            <a:r>
              <a:rPr lang="cs-CZ" dirty="0" smtClean="0"/>
              <a:t>    (z toho 57800 záznamů s chybou, připsána jen sigla)</a:t>
            </a:r>
          </a:p>
          <a:p>
            <a:r>
              <a:rPr lang="cs-CZ" dirty="0" smtClean="0"/>
              <a:t> 302.161 „originály“? - cca 30 % z přijatých </a:t>
            </a:r>
          </a:p>
          <a:p>
            <a:r>
              <a:rPr lang="cs-CZ" i="1" dirty="0" smtClean="0">
                <a:solidFill>
                  <a:srgbClr val="FF0000"/>
                </a:solidFill>
              </a:rPr>
              <a:t>Jen  pro ilustraci :</a:t>
            </a:r>
          </a:p>
          <a:p>
            <a:r>
              <a:rPr lang="cs-CZ" dirty="0" smtClean="0"/>
              <a:t>Ručně sloučeno v roce 2019 – 34741 </a:t>
            </a:r>
            <a:r>
              <a:rPr lang="cs-CZ" dirty="0" smtClean="0"/>
              <a:t>titulů </a:t>
            </a:r>
            <a:r>
              <a:rPr lang="cs-CZ" dirty="0" smtClean="0">
                <a:solidFill>
                  <a:srgbClr val="FF0000"/>
                </a:solidFill>
              </a:rPr>
              <a:t>v roce 2020 : 44.236 titulů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Smazáno 49.926 záznamů (17 % z přijatých „originálů</a:t>
            </a:r>
            <a:r>
              <a:rPr lang="cs-CZ" dirty="0" smtClean="0"/>
              <a:t>“) – </a:t>
            </a:r>
            <a:r>
              <a:rPr lang="cs-CZ" dirty="0" smtClean="0">
                <a:solidFill>
                  <a:srgbClr val="FF0000"/>
                </a:solidFill>
              </a:rPr>
              <a:t>62.008 </a:t>
            </a:r>
            <a:r>
              <a:rPr lang="cs-CZ" dirty="0" err="1" smtClean="0">
                <a:solidFill>
                  <a:srgbClr val="FF0000"/>
                </a:solidFill>
              </a:rPr>
              <a:t>zázn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6" y="800400"/>
            <a:ext cx="8512406" cy="11127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52" y="2009793"/>
            <a:ext cx="8400954" cy="947831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8746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 ČR  ke </a:t>
            </a:r>
            <a:r>
              <a:rPr lang="cs-CZ" dirty="0"/>
              <a:t>7.9.2020 </a:t>
            </a:r>
            <a:r>
              <a:rPr lang="cs-CZ" dirty="0" smtClean="0"/>
              <a:t>obsahuje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797345"/>
            <a:ext cx="10515600" cy="47354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Letos   </a:t>
            </a:r>
            <a:r>
              <a:rPr lang="cs-CZ" dirty="0"/>
              <a:t>převzato  od knihoven, které změnily  knihovní systém ( za systém podporující  sklizeň dat  prostřednictví  OAI)  cca 1.230.000 záznamů, které byly  připsány k záznamům v SK ČR + naimportováno jako  NEW  bylo cca 112.000  záznamů -  většinou tyto záznamy   </a:t>
            </a:r>
            <a:r>
              <a:rPr lang="cs-CZ" dirty="0" smtClean="0"/>
              <a:t>vytváří  </a:t>
            </a:r>
            <a:r>
              <a:rPr lang="cs-CZ" dirty="0"/>
              <a:t>duplicitu – ověřeno a </a:t>
            </a:r>
            <a:r>
              <a:rPr lang="cs-CZ" dirty="0" err="1"/>
              <a:t>deduplikováno</a:t>
            </a:r>
            <a:r>
              <a:rPr lang="cs-CZ" dirty="0"/>
              <a:t>  u  více než 42.000 záznamů.</a:t>
            </a:r>
            <a:endParaRPr lang="cs-CZ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369506"/>
              </p:ext>
            </p:extLst>
          </p:nvPr>
        </p:nvGraphicFramePr>
        <p:xfrm>
          <a:off x="838200" y="1547551"/>
          <a:ext cx="10813330" cy="211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666"/>
                <a:gridCol w="2162666"/>
                <a:gridCol w="2162666"/>
                <a:gridCol w="2162666"/>
                <a:gridCol w="2162666"/>
              </a:tblGrid>
              <a:tr h="341124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Celkem </a:t>
                      </a:r>
                      <a:r>
                        <a:rPr lang="cs-CZ" sz="2000" dirty="0" smtClean="0"/>
                        <a:t>záznamů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knihy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seriály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Speciální dok.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Staré  tisky</a:t>
                      </a:r>
                      <a:endParaRPr lang="cs-CZ" sz="2000" dirty="0"/>
                    </a:p>
                  </a:txBody>
                  <a:tcPr/>
                </a:tc>
              </a:tr>
              <a:tr h="345862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7.670.848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6.932.292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171.400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567.156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305.468</a:t>
                      </a:r>
                      <a:endParaRPr lang="cs-CZ" sz="2800" dirty="0"/>
                    </a:p>
                  </a:txBody>
                  <a:tcPr/>
                </a:tc>
              </a:tr>
              <a:tr h="68660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FF0000"/>
                          </a:solidFill>
                        </a:rPr>
                        <a:t>Celkem </a:t>
                      </a:r>
                      <a:r>
                        <a:rPr lang="cs-CZ" sz="2400" dirty="0" err="1" smtClean="0">
                          <a:solidFill>
                            <a:srgbClr val="FF0000"/>
                          </a:solidFill>
                        </a:rPr>
                        <a:t>exemp</a:t>
                      </a:r>
                      <a:r>
                        <a:rPr lang="cs-CZ" sz="24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cs-CZ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FF0000"/>
                          </a:solidFill>
                        </a:rPr>
                        <a:t>knihy</a:t>
                      </a:r>
                      <a:endParaRPr lang="cs-CZ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FF0000"/>
                          </a:solidFill>
                        </a:rPr>
                        <a:t>seriály</a:t>
                      </a:r>
                      <a:endParaRPr lang="cs-CZ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FF0000"/>
                          </a:solidFill>
                        </a:rPr>
                        <a:t>Speciální dok.</a:t>
                      </a:r>
                      <a:endParaRPr lang="cs-CZ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FF0000"/>
                          </a:solidFill>
                        </a:rPr>
                        <a:t>Staré  tisky</a:t>
                      </a:r>
                      <a:endParaRPr lang="cs-CZ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5862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21.924.664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20.692.942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497.505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734.217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/>
                        <a:t>312.006</a:t>
                      </a:r>
                      <a:endParaRPr lang="cs-CZ" sz="2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1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012079"/>
              </p:ext>
            </p:extLst>
          </p:nvPr>
        </p:nvGraphicFramePr>
        <p:xfrm>
          <a:off x="301659" y="226244"/>
          <a:ext cx="11415860" cy="6540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4275"/>
                <a:gridCol w="3719551"/>
                <a:gridCol w="1554178"/>
                <a:gridCol w="2283928"/>
                <a:gridCol w="2283928"/>
              </a:tblGrid>
              <a:tr h="73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sigla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název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Do </a:t>
                      </a:r>
                      <a:r>
                        <a:rPr lang="cs-CZ" sz="2000" dirty="0" smtClean="0">
                          <a:effectLst/>
                        </a:rPr>
                        <a:t>SK ČR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dokumentů v </a:t>
                      </a:r>
                      <a:r>
                        <a:rPr lang="cs-CZ" sz="2000" dirty="0" smtClean="0">
                          <a:effectLst/>
                        </a:rPr>
                        <a:t>SK</a:t>
                      </a:r>
                      <a:r>
                        <a:rPr lang="cs-CZ" sz="2000" baseline="0" dirty="0" smtClean="0">
                          <a:effectLst/>
                        </a:rPr>
                        <a:t> ČR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 záznamů v </a:t>
                      </a:r>
                      <a:r>
                        <a:rPr lang="cs-CZ" sz="2000" dirty="0" smtClean="0">
                          <a:effectLst/>
                        </a:rPr>
                        <a:t>SK ČR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DOG001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MěK</a:t>
                      </a:r>
                      <a:r>
                        <a:rPr lang="cs-CZ" sz="2000" dirty="0">
                          <a:effectLst/>
                        </a:rPr>
                        <a:t> BN Domažlice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31313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643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PNG001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Knihovna města Plzně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99328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14649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1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KTG503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Městská knihovna Horažďovice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Nepřispívá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  <a:hlinkClick r:id="rId2"/>
                        </a:rPr>
                        <a:t>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  <a:hlinkClick r:id="rId3"/>
                        </a:rPr>
                        <a:t>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TCG504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Městská knihovna Bor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Nepřispívá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PNG503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MěK v Kralovicích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Nepřispívá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81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sng">
                          <a:effectLst/>
                          <a:hlinkClick r:id="rId4"/>
                        </a:rPr>
                        <a:t>TCG001</a:t>
                      </a:r>
                      <a:r>
                        <a:rPr lang="cs-CZ" sz="2000">
                          <a:effectLst/>
                        </a:rPr>
                        <a:t>   ?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Městská knihovna Tachov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Městské kulturní středisko - odbor knihovna ?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Nepřispívá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KTG001 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Městská knihovna Klatovy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79300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3798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PNE303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Západočeské muzeum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11579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3359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7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Přispěli do </a:t>
                      </a:r>
                      <a:r>
                        <a:rPr lang="cs-CZ" sz="2000" dirty="0" smtClean="0">
                          <a:effectLst/>
                        </a:rPr>
                        <a:t>SK ČR  celkem</a:t>
                      </a:r>
                      <a:r>
                        <a:rPr lang="cs-CZ" sz="2000" dirty="0">
                          <a:effectLst/>
                        </a:rPr>
                        <a:t>	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221.525	     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22.449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2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 knihoven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církevní knihovny</a:t>
            </a: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knihovny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kulturních institucí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knihovny galerií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knihovny muzeí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knihovny státní správy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knihovny výzkumných ústavů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krajské knihovny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lékařské knihovny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městské knihovny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obecní knihovny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ostatní specializované knihovny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vysokoškolské knihovny</a:t>
            </a:r>
            <a:r>
              <a:rPr lang="cs-CZ" dirty="0">
                <a:latin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školní 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knihovny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5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Doporučení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1476"/>
            <a:ext cx="10515600" cy="47554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000" dirty="0" smtClean="0">
                <a:solidFill>
                  <a:srgbClr val="FF0000"/>
                </a:solidFill>
              </a:rPr>
              <a:t>Šetřete se!</a:t>
            </a:r>
          </a:p>
          <a:p>
            <a:pPr marL="0" indent="0" algn="ctr">
              <a:buNone/>
            </a:pPr>
            <a:r>
              <a:rPr lang="cs-CZ" sz="4000" dirty="0" smtClean="0"/>
              <a:t>Pokud máte odkud, </a:t>
            </a:r>
            <a:r>
              <a:rPr lang="cs-CZ" sz="4000" dirty="0">
                <a:solidFill>
                  <a:srgbClr val="FF0000"/>
                </a:solidFill>
              </a:rPr>
              <a:t>stahujte </a:t>
            </a:r>
            <a:r>
              <a:rPr lang="cs-CZ" sz="4000" dirty="0" smtClean="0">
                <a:solidFill>
                  <a:srgbClr val="FF0000"/>
                </a:solidFill>
              </a:rPr>
              <a:t>záznamy</a:t>
            </a:r>
            <a:r>
              <a:rPr lang="cs-CZ" sz="4000" dirty="0" smtClean="0"/>
              <a:t>.</a:t>
            </a:r>
          </a:p>
          <a:p>
            <a:pPr marL="0" indent="0" algn="ctr">
              <a:buNone/>
            </a:pPr>
            <a:r>
              <a:rPr lang="cs-CZ" sz="4000" dirty="0" smtClean="0"/>
              <a:t>Když záznamy stahujete, neupravujte je.</a:t>
            </a:r>
          </a:p>
          <a:p>
            <a:pPr marL="0" indent="0" algn="ctr">
              <a:buNone/>
            </a:pPr>
            <a:r>
              <a:rPr lang="cs-CZ" sz="4000" dirty="0" smtClean="0"/>
              <a:t>Pokud nemáte odkud stahovat nebo svědomí  Vám nedovolí ponechat záznamy, tak jak </a:t>
            </a:r>
            <a:r>
              <a:rPr lang="cs-CZ" sz="4000" dirty="0" smtClean="0"/>
              <a:t>jsou, </a:t>
            </a:r>
            <a:r>
              <a:rPr lang="cs-CZ" sz="4000" dirty="0" smtClean="0">
                <a:solidFill>
                  <a:srgbClr val="FF0000"/>
                </a:solidFill>
              </a:rPr>
              <a:t>dodržujte  STANDARDY</a:t>
            </a:r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6000" b="1" dirty="0"/>
              <a:t/>
            </a:r>
            <a:br>
              <a:rPr lang="cs-CZ" sz="6000" b="1" dirty="0"/>
            </a:b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1033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dirty="0"/>
              <a:t>PhDr. Eva Svobodová </a:t>
            </a:r>
            <a:br>
              <a:rPr lang="cs-CZ" altLang="cs-CZ" dirty="0"/>
            </a:br>
            <a:r>
              <a:rPr lang="cs-CZ" altLang="cs-CZ" dirty="0"/>
              <a:t>Národní knihovna </a:t>
            </a:r>
            <a:r>
              <a:rPr lang="cs-CZ" altLang="cs-CZ" dirty="0" smtClean="0"/>
              <a:t>ČR</a:t>
            </a:r>
          </a:p>
          <a:p>
            <a:r>
              <a:rPr lang="cs-CZ" altLang="cs-CZ" dirty="0" smtClean="0"/>
              <a:t>eva.svobodova@nkp.cz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2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Co je třeba dodržovat </a:t>
            </a:r>
            <a:r>
              <a:rPr lang="cs-CZ" altLang="cs-CZ" dirty="0" smtClean="0"/>
              <a:t>? </a:t>
            </a:r>
            <a:r>
              <a:rPr lang="cs-CZ" altLang="cs-CZ" sz="6000" b="1" dirty="0"/>
              <a:t>STANDARDY</a:t>
            </a:r>
            <a:endParaRPr lang="cs-CZ" sz="6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3447"/>
            <a:ext cx="10515600" cy="4753516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výměnný formát </a:t>
            </a:r>
            <a:r>
              <a:rPr lang="cs-CZ" altLang="cs-CZ" dirty="0" smtClean="0"/>
              <a:t>MARC 21  standard </a:t>
            </a:r>
            <a:r>
              <a:rPr lang="cs-CZ" altLang="cs-CZ" dirty="0"/>
              <a:t>pro jmenné zpracování – ISBD</a:t>
            </a:r>
          </a:p>
          <a:p>
            <a:r>
              <a:rPr lang="cs-CZ" altLang="cs-CZ" dirty="0"/>
              <a:t>pravidla pro jmenné zpracování – od 2015 </a:t>
            </a:r>
            <a:r>
              <a:rPr lang="cs-CZ" altLang="cs-CZ" dirty="0" smtClean="0"/>
              <a:t>RDA ( dříve  AACR2 -</a:t>
            </a:r>
            <a:r>
              <a:rPr lang="cs-CZ" altLang="cs-CZ" dirty="0"/>
              <a:t> pro </a:t>
            </a:r>
            <a:r>
              <a:rPr lang="cs-CZ" altLang="cs-CZ" dirty="0" err="1"/>
              <a:t>retrokonverzi</a:t>
            </a:r>
            <a:r>
              <a:rPr lang="cs-CZ" altLang="cs-CZ" dirty="0"/>
              <a:t>  stále </a:t>
            </a:r>
            <a:r>
              <a:rPr lang="cs-CZ" altLang="cs-CZ" dirty="0" smtClean="0"/>
              <a:t>platí)</a:t>
            </a:r>
            <a:endParaRPr lang="cs-CZ" altLang="cs-CZ" dirty="0"/>
          </a:p>
          <a:p>
            <a:r>
              <a:rPr lang="cs-CZ" altLang="cs-CZ" dirty="0"/>
              <a:t>pro věcné zpracování - notace MDT /konspekt </a:t>
            </a:r>
          </a:p>
          <a:p>
            <a:r>
              <a:rPr lang="cs-CZ" altLang="cs-CZ" dirty="0"/>
              <a:t>Instrukce – </a:t>
            </a:r>
            <a:r>
              <a:rPr lang="cs-CZ" altLang="cs-CZ" dirty="0">
                <a:hlinkClick r:id="rId2"/>
              </a:rPr>
              <a:t>MINIMÁLNÍ ZÁZNAM pro SK</a:t>
            </a:r>
            <a:endParaRPr lang="cs-CZ" altLang="cs-CZ" dirty="0"/>
          </a:p>
          <a:p>
            <a:pPr>
              <a:buNone/>
            </a:pPr>
            <a:r>
              <a:rPr lang="cs-CZ" altLang="cs-CZ" dirty="0" smtClean="0"/>
              <a:t>   stanoví </a:t>
            </a:r>
            <a:r>
              <a:rPr lang="cs-CZ" altLang="cs-CZ" dirty="0"/>
              <a:t>strukturu a obsah záznamu </a:t>
            </a:r>
            <a:endParaRPr lang="cs-CZ" altLang="cs-CZ" dirty="0" smtClean="0"/>
          </a:p>
          <a:p>
            <a:pPr lvl="2">
              <a:buFontTx/>
              <a:buNone/>
            </a:pPr>
            <a:r>
              <a:rPr lang="cs-CZ" altLang="cs-CZ" dirty="0"/>
              <a:t>k dispozici od počátku </a:t>
            </a:r>
            <a:r>
              <a:rPr lang="cs-CZ" altLang="cs-CZ" dirty="0" smtClean="0"/>
              <a:t>sběru dat  </a:t>
            </a:r>
            <a:endParaRPr lang="cs-CZ" altLang="cs-CZ" dirty="0"/>
          </a:p>
          <a:p>
            <a:pPr lvl="2">
              <a:buFontTx/>
              <a:buNone/>
            </a:pPr>
            <a:r>
              <a:rPr lang="cs-CZ" altLang="cs-CZ" dirty="0"/>
              <a:t>		tištěné monografie (1994 návrh, 1996 schválení)</a:t>
            </a:r>
          </a:p>
          <a:p>
            <a:pPr lvl="2">
              <a:buFontTx/>
              <a:buNone/>
            </a:pPr>
            <a:r>
              <a:rPr lang="cs-CZ" altLang="cs-CZ" dirty="0"/>
              <a:t>		speciální dokumenty (1998 návrh, 1999 schválení)</a:t>
            </a:r>
          </a:p>
          <a:p>
            <a:pPr lvl="2">
              <a:buFontTx/>
              <a:buNone/>
            </a:pPr>
            <a:r>
              <a:rPr lang="cs-CZ" altLang="cs-CZ" dirty="0"/>
              <a:t>		tištěné seriály (1998 návrh, 1999 schválení)</a:t>
            </a:r>
          </a:p>
          <a:p>
            <a:pPr>
              <a:buNone/>
            </a:pPr>
            <a:r>
              <a:rPr lang="cs-CZ" altLang="cs-CZ" dirty="0">
                <a:hlinkClick r:id="rId2"/>
              </a:rPr>
              <a:t>  https://www.nkp.cz/o-knihovne/odborne-cinnosti/zpracovani-fondu/katalogizacni-politika/minimalni-doporucene-zaznamy-rda-marc-21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0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Doporučujeme 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61674"/>
          </a:xfrm>
        </p:spPr>
        <p:txBody>
          <a:bodyPr/>
          <a:lstStyle/>
          <a:p>
            <a:r>
              <a:rPr lang="cs-CZ" dirty="0" smtClean="0"/>
              <a:t>Metodické příručka – KATALOGIZACE PODLE  RDA VE FORMÁTU </a:t>
            </a:r>
            <a:r>
              <a:rPr lang="cs-CZ" dirty="0"/>
              <a:t>MARC 21-tištěné a elektronické monografie -katalogizace na úrovni </a:t>
            </a:r>
            <a:r>
              <a:rPr lang="cs-CZ" dirty="0" smtClean="0"/>
              <a:t>minimálního/doporučeného záznamu</a:t>
            </a:r>
          </a:p>
          <a:p>
            <a:r>
              <a:rPr lang="cs-CZ" dirty="0">
                <a:hlinkClick r:id="rId2" action="ppaction://hlinkfile"/>
              </a:rPr>
              <a:t>file:///C:/Users/SVOBOD~1/AppData/Local/Temp/MetodikaRDA_%</a:t>
            </a:r>
            <a:r>
              <a:rPr lang="cs-CZ" dirty="0" smtClean="0">
                <a:hlinkClick r:id="rId2" action="ppaction://hlinkfile"/>
              </a:rPr>
              <a:t>20MARC21_verze190301_JS-opr.pdf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Podzim 2019  pořádal SK ČR školení RDA (4 dny)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lektor  PhDr. H. Vochozková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/>
              <a:t>materiály  za školení dostupné   :  </a:t>
            </a:r>
            <a:r>
              <a:rPr lang="cs-CZ" dirty="0">
                <a:hlinkClick r:id="rId3"/>
              </a:rPr>
              <a:t>https://www.caslin.cz/caslin/o-nas/prezentace-o-soubornem-katalogu-cr/rok-2019/skoleni-rda-3.-4.10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Kdo </a:t>
            </a:r>
            <a:r>
              <a:rPr lang="cs-CZ" dirty="0" smtClean="0"/>
              <a:t>Vám </a:t>
            </a:r>
            <a:r>
              <a:rPr lang="cs-CZ" dirty="0" smtClean="0"/>
              <a:t>poradí</a:t>
            </a:r>
            <a:r>
              <a:rPr lang="cs-CZ" dirty="0" smtClean="0"/>
              <a:t>? 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3138"/>
          </a:xfrm>
        </p:spPr>
        <p:txBody>
          <a:bodyPr rtlCol="0">
            <a:normAutofit/>
          </a:bodyPr>
          <a:lstStyle/>
          <a:p>
            <a:r>
              <a:rPr lang="cs-CZ" dirty="0" smtClean="0"/>
              <a:t>Katalogizační politika na www stránkách </a:t>
            </a:r>
            <a:r>
              <a:rPr lang="cs-CZ" dirty="0"/>
              <a:t>NK ČR: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www.nkp.cz/o-knihovne/odborne-cinnosti/zpracovani-fondu/katalogizacni-politika/standard1</a:t>
            </a:r>
            <a:endParaRPr lang="cs-CZ" dirty="0" smtClean="0"/>
          </a:p>
          <a:p>
            <a:r>
              <a:rPr lang="cs-CZ" dirty="0" smtClean="0"/>
              <a:t>Najdu tam: příručku, e-</a:t>
            </a:r>
            <a:r>
              <a:rPr lang="cs-CZ" dirty="0" err="1" smtClean="0"/>
              <a:t>learning</a:t>
            </a:r>
            <a:r>
              <a:rPr lang="cs-CZ" dirty="0" smtClean="0"/>
              <a:t>, dotazy ke katalogizaci, …</a:t>
            </a:r>
          </a:p>
          <a:p>
            <a:r>
              <a:rPr lang="cs-CZ" dirty="0" smtClean="0"/>
              <a:t>Pracovní skupiny – zástupci všech krajů, některých oborových knihoven a VŠ knihoven: </a:t>
            </a:r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www.nkp.cz/o-knihovne/odborne-cinnosti/zpracovani-fondu/katalogizacni-politika/katalogizacni-politika/clen-sk</a:t>
            </a:r>
            <a:endParaRPr lang="cs-CZ" dirty="0" smtClean="0"/>
          </a:p>
          <a:p>
            <a:r>
              <a:rPr lang="cs-CZ" dirty="0" smtClean="0"/>
              <a:t>Najdu tam jména a kontakty na členy PS: pro jmenné zpracování, věcné, seriály, speciální dokumenty, pro SK, pro staré </a:t>
            </a:r>
            <a:r>
              <a:rPr lang="cs-CZ" dirty="0" smtClean="0"/>
              <a:t>tisky</a:t>
            </a:r>
          </a:p>
          <a:p>
            <a:r>
              <a:rPr lang="cs-CZ" sz="2000" i="1" dirty="0" smtClean="0"/>
              <a:t>(převzato  z prezentace PhDr. Jaroslavy Svobodové </a:t>
            </a:r>
            <a:r>
              <a:rPr lang="cs-CZ" sz="2000" i="1" dirty="0" smtClean="0">
                <a:hlinkClick r:id="rId5"/>
              </a:rPr>
              <a:t>z 11. výročního semináře SK ČR  z roku 2018 </a:t>
            </a:r>
            <a:r>
              <a:rPr lang="cs-CZ" sz="2000" i="1" dirty="0" smtClean="0"/>
              <a:t>)</a:t>
            </a:r>
            <a:endParaRPr lang="cs-CZ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3039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u="none" strike="noStrike" dirty="0" smtClean="0">
                <a:solidFill>
                  <a:srgbClr val="8B8477"/>
                </a:solidFill>
                <a:effectLst/>
                <a:latin typeface="TusarDecoRegular"/>
                <a:hlinkClick r:id="rId2"/>
              </a:rPr>
              <a:t>CIP – Katalogizace v knize</a:t>
            </a:r>
            <a:r>
              <a:rPr lang="cs-CZ" b="0" i="0" u="none" strike="noStrike" dirty="0" smtClean="0">
                <a:solidFill>
                  <a:srgbClr val="8B8477"/>
                </a:solidFill>
                <a:effectLst/>
                <a:latin typeface="TusarDecoRegular"/>
              </a:rPr>
              <a:t> </a:t>
            </a:r>
            <a:br>
              <a:rPr lang="cs-CZ" b="0" i="0" u="none" strike="noStrike" dirty="0" smtClean="0">
                <a:solidFill>
                  <a:srgbClr val="8B8477"/>
                </a:solidFill>
                <a:effectLst/>
                <a:latin typeface="TusarDecoRegular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3081" y="1132764"/>
            <a:ext cx="11532358" cy="5725235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696969"/>
                </a:solidFill>
              </a:rPr>
              <a:t>Jednou z odborných aktivit, kterou Národní knihovna ČR vykonává, je zpracování tzv. CIP záznamů (</a:t>
            </a:r>
            <a:r>
              <a:rPr lang="cs-CZ" b="1" i="1" dirty="0" err="1">
                <a:solidFill>
                  <a:srgbClr val="696969"/>
                </a:solidFill>
              </a:rPr>
              <a:t>C</a:t>
            </a:r>
            <a:r>
              <a:rPr lang="cs-CZ" i="1" dirty="0" err="1">
                <a:solidFill>
                  <a:srgbClr val="696969"/>
                </a:solidFill>
              </a:rPr>
              <a:t>ataloguing</a:t>
            </a:r>
            <a:r>
              <a:rPr lang="cs-CZ" i="1" dirty="0">
                <a:solidFill>
                  <a:srgbClr val="696969"/>
                </a:solidFill>
              </a:rPr>
              <a:t> </a:t>
            </a:r>
            <a:r>
              <a:rPr lang="cs-CZ" b="1" i="1" dirty="0">
                <a:solidFill>
                  <a:srgbClr val="696969"/>
                </a:solidFill>
              </a:rPr>
              <a:t>i</a:t>
            </a:r>
            <a:r>
              <a:rPr lang="cs-CZ" i="1" dirty="0">
                <a:solidFill>
                  <a:srgbClr val="696969"/>
                </a:solidFill>
              </a:rPr>
              <a:t>n </a:t>
            </a:r>
            <a:r>
              <a:rPr lang="cs-CZ" b="1" i="1" dirty="0" err="1">
                <a:solidFill>
                  <a:srgbClr val="696969"/>
                </a:solidFill>
              </a:rPr>
              <a:t>P</a:t>
            </a:r>
            <a:r>
              <a:rPr lang="cs-CZ" i="1" dirty="0" err="1">
                <a:solidFill>
                  <a:srgbClr val="696969"/>
                </a:solidFill>
              </a:rPr>
              <a:t>ublication</a:t>
            </a:r>
            <a:r>
              <a:rPr lang="cs-CZ" dirty="0">
                <a:solidFill>
                  <a:srgbClr val="696969"/>
                </a:solidFill>
              </a:rPr>
              <a:t>) pro nakladatele a vydavatele. Činnost agentury CIP v ČR zajišťuje odbor zpracování fondů, oddělení jmenného zpracování.</a:t>
            </a:r>
          </a:p>
          <a:p>
            <a:r>
              <a:rPr lang="cs-CZ" dirty="0">
                <a:solidFill>
                  <a:srgbClr val="9C0300"/>
                </a:solidFill>
                <a:hlinkClick r:id="rId3"/>
              </a:rPr>
              <a:t>co je CIP</a:t>
            </a:r>
            <a:endParaRPr lang="cs-CZ" dirty="0">
              <a:solidFill>
                <a:srgbClr val="696969"/>
              </a:solidFill>
            </a:endParaRPr>
          </a:p>
          <a:p>
            <a:r>
              <a:rPr lang="cs-CZ" dirty="0">
                <a:solidFill>
                  <a:srgbClr val="9C0300"/>
                </a:solidFill>
                <a:hlinkClick r:id="rId4"/>
              </a:rPr>
              <a:t>podklady pro zpracování CIP záznamu</a:t>
            </a:r>
            <a:endParaRPr lang="cs-CZ" dirty="0">
              <a:solidFill>
                <a:srgbClr val="696969"/>
              </a:solidFill>
            </a:endParaRPr>
          </a:p>
          <a:p>
            <a:r>
              <a:rPr lang="cs-CZ" dirty="0">
                <a:solidFill>
                  <a:srgbClr val="9C0300"/>
                </a:solidFill>
                <a:hlinkClick r:id="rId5"/>
              </a:rPr>
              <a:t>O.K. - Ohlášené knihy</a:t>
            </a:r>
            <a:endParaRPr lang="cs-CZ" dirty="0">
              <a:solidFill>
                <a:srgbClr val="696969"/>
              </a:solidFill>
            </a:endParaRPr>
          </a:p>
          <a:p>
            <a:r>
              <a:rPr lang="cs-CZ" dirty="0">
                <a:solidFill>
                  <a:srgbClr val="9C0300"/>
                </a:solidFill>
                <a:hlinkClick r:id="rId6"/>
              </a:rPr>
              <a:t>příklady katalogizačních záznamů</a:t>
            </a:r>
            <a:endParaRPr lang="cs-CZ" dirty="0">
              <a:solidFill>
                <a:srgbClr val="696969"/>
              </a:solidFill>
            </a:endParaRPr>
          </a:p>
          <a:p>
            <a:r>
              <a:rPr lang="cs-CZ" b="1" dirty="0">
                <a:solidFill>
                  <a:srgbClr val="696969"/>
                </a:solidFill>
              </a:rPr>
              <a:t>Kontakt:</a:t>
            </a:r>
            <a:r>
              <a:rPr lang="cs-CZ" dirty="0">
                <a:solidFill>
                  <a:srgbClr val="696969"/>
                </a:solidFill>
              </a:rPr>
              <a:t> </a:t>
            </a:r>
            <a:br>
              <a:rPr lang="cs-CZ" dirty="0">
                <a:solidFill>
                  <a:srgbClr val="696969"/>
                </a:solidFill>
              </a:rPr>
            </a:br>
            <a:r>
              <a:rPr lang="cs-CZ" dirty="0">
                <a:solidFill>
                  <a:srgbClr val="696969"/>
                </a:solidFill>
              </a:rPr>
              <a:t>Pavla Kolaříková, Kamila </a:t>
            </a:r>
            <a:r>
              <a:rPr lang="cs-CZ" dirty="0" err="1">
                <a:solidFill>
                  <a:srgbClr val="696969"/>
                </a:solidFill>
              </a:rPr>
              <a:t>Hrodková</a:t>
            </a:r>
            <a:r>
              <a:rPr lang="cs-CZ" dirty="0">
                <a:solidFill>
                  <a:srgbClr val="696969"/>
                </a:solidFill>
              </a:rPr>
              <a:t/>
            </a:r>
            <a:br>
              <a:rPr lang="cs-CZ" dirty="0">
                <a:solidFill>
                  <a:srgbClr val="696969"/>
                </a:solidFill>
              </a:rPr>
            </a:br>
            <a:r>
              <a:rPr lang="cs-CZ" dirty="0">
                <a:solidFill>
                  <a:srgbClr val="696969"/>
                </a:solidFill>
              </a:rPr>
              <a:t>Tel.: 221 663 298</a:t>
            </a:r>
            <a:br>
              <a:rPr lang="cs-CZ" dirty="0">
                <a:solidFill>
                  <a:srgbClr val="696969"/>
                </a:solidFill>
              </a:rPr>
            </a:br>
            <a:r>
              <a:rPr lang="cs-CZ" dirty="0">
                <a:solidFill>
                  <a:srgbClr val="696969"/>
                </a:solidFill>
              </a:rPr>
              <a:t>e-mail: </a:t>
            </a:r>
            <a:r>
              <a:rPr lang="cs-CZ" dirty="0">
                <a:solidFill>
                  <a:srgbClr val="9C0300"/>
                </a:solidFill>
                <a:hlinkClick r:id="rId7"/>
              </a:rPr>
              <a:t>cip@nkp.cz</a:t>
            </a:r>
            <a:br>
              <a:rPr lang="cs-CZ" dirty="0">
                <a:solidFill>
                  <a:srgbClr val="9C0300"/>
                </a:solidFill>
                <a:hlinkClick r:id="rId7"/>
              </a:rPr>
            </a:br>
            <a:r>
              <a:rPr lang="cs-CZ" dirty="0">
                <a:solidFill>
                  <a:srgbClr val="696969"/>
                </a:solidFill>
              </a:rPr>
              <a:t>* e-mailem lze zaslat soubor o velkosti max. 10MB, pro větší soubory je možné využít např. úschovnu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1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1686</Words>
  <Application>Microsoft Office PowerPoint</Application>
  <PresentationFormat>Širokoúhlá obrazovka</PresentationFormat>
  <Paragraphs>336</Paragraphs>
  <Slides>51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61" baseType="lpstr">
      <vt:lpstr>Arial</vt:lpstr>
      <vt:lpstr>Arial Black</vt:lpstr>
      <vt:lpstr>Arial Narrow</vt:lpstr>
      <vt:lpstr>Calibri</vt:lpstr>
      <vt:lpstr>Calibri Light</vt:lpstr>
      <vt:lpstr>Tahoma</vt:lpstr>
      <vt:lpstr>Times New Roman</vt:lpstr>
      <vt:lpstr>TusarDecoRegular</vt:lpstr>
      <vt:lpstr>Wingdings</vt:lpstr>
      <vt:lpstr>Motiv Office</vt:lpstr>
      <vt:lpstr>Spolupráce   se Souborným katalogem ČR Na pomoc katalogizační praxi veřejných knihoven   </vt:lpstr>
      <vt:lpstr>Souborný katalog - charakteristika     </vt:lpstr>
      <vt:lpstr>Souborný katalog ČR – kvalitní zdroj pro      </vt:lpstr>
      <vt:lpstr>Přispívající knihovny  na  mapě </vt:lpstr>
      <vt:lpstr>Typy  knihoven </vt:lpstr>
      <vt:lpstr>Co je třeba dodržovat ? STANDARDY</vt:lpstr>
      <vt:lpstr>Doporučujeme  :</vt:lpstr>
      <vt:lpstr>Kdo Vám poradí? </vt:lpstr>
      <vt:lpstr>CIP – Katalogizace v knize  </vt:lpstr>
      <vt:lpstr>Doporučujeme  : Stahování  záznamů </vt:lpstr>
      <vt:lpstr> projekt  CENTRAL </vt:lpstr>
      <vt:lpstr>Žádoucí stav na 1 konkrétní dílo / 1 záznam</vt:lpstr>
      <vt:lpstr> …ale realita někdy vypadá takto :  </vt:lpstr>
      <vt:lpstr>Duplicity v SK ČR vznikají při odlišném zápisu následujících údajů:</vt:lpstr>
      <vt:lpstr>Deduplikační klíče</vt:lpstr>
      <vt:lpstr>Kvalita záznamů v SK ČR – velice různorodá</vt:lpstr>
      <vt:lpstr>020 - Oblast údajů o standardním čísle</vt:lpstr>
      <vt:lpstr>Chyba v ISBN (analýza chyb za rok 2020)</vt:lpstr>
      <vt:lpstr>Prezentace aplikace PowerPoint</vt:lpstr>
      <vt:lpstr>Uvedení  chybného ISBN  v záznamu = připojení špatné obálky z https://www.obalkyknih.cz/ </vt:lpstr>
      <vt:lpstr>015 -  číslo ČNB</vt:lpstr>
      <vt:lpstr>Odstraňování duplicity čísla ČNB v nových záznamech  - analyzováno 5056 případů (leden/září 2020)</vt:lpstr>
      <vt:lpstr>Pole 245 – název</vt:lpstr>
      <vt:lpstr>Kvalita záznamů v SK ČR – velice různorodá</vt:lpstr>
      <vt:lpstr>Záměna název/název edice</vt:lpstr>
      <vt:lpstr>Prezentace aplikace PowerPoint</vt:lpstr>
      <vt:lpstr>Knižní  cykly  (  aneb kam s těmi  čísly)</vt:lpstr>
      <vt:lpstr>Stále  se   do pole 245 n  přidávají čísla , která tam nepatří </vt:lpstr>
      <vt:lpstr>260 / 264 - Nakladatelské údaje</vt:lpstr>
      <vt:lpstr>Dotisky</vt:lpstr>
      <vt:lpstr>Údaje fyzického popisu  - 300</vt:lpstr>
      <vt:lpstr>Kvalita záznamů – velice různorodá</vt:lpstr>
      <vt:lpstr>Hlavní záhlaví</vt:lpstr>
      <vt:lpstr>Příklad : autor je uveden, i když být uveden nemá (divadelní programy)</vt:lpstr>
      <vt:lpstr>Příklad – různé verze stejného jména</vt:lpstr>
      <vt:lpstr>Příklad : uveden jiný autor z více možných  (u dramatizace díla na motivy … – správně autor dramatizace)</vt:lpstr>
      <vt:lpstr>Vícesvazková  díla – v SKC  tolerované duplicity</vt:lpstr>
      <vt:lpstr>Prezentace aplikace PowerPoint</vt:lpstr>
      <vt:lpstr>Přispívání  do SK ČR </vt:lpstr>
      <vt:lpstr>Po importu do SKC se vytvoří statistika   o importu a odešlou dva informativní e-maily</vt:lpstr>
      <vt:lpstr>E-maily  zasílané  po importu dat do SKC  (1) předmět: SIGLA - sklizeň pro SKC</vt:lpstr>
      <vt:lpstr>E-maily zasílané  po importu dat do SKC  (2)  předmět: Export a import zaznamu do SKC</vt:lpstr>
      <vt:lpstr>Prezentace aplikace PowerPoint</vt:lpstr>
      <vt:lpstr>Pokud se od minulého importu do SKC některé záznamy neopravily je uveden jejich seznam</vt:lpstr>
      <vt:lpstr>Upozorňování na pravděpodobné duplicity  v katalogu spolupracujících knihoven</vt:lpstr>
      <vt:lpstr>On-line formulář pro aktualizaci dat v SK ČR </vt:lpstr>
      <vt:lpstr>STATISTIKA IMPORTŮ a deduplikací V ROCE 2019 </vt:lpstr>
      <vt:lpstr>SK ČR  ke 7.9.2020 obsahuje</vt:lpstr>
      <vt:lpstr>Prezentace aplikace PowerPoint</vt:lpstr>
      <vt:lpstr>Doporučení</vt:lpstr>
      <vt:lpstr>Děkuji 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Svobodová Eva</dc:creator>
  <cp:lastModifiedBy>Svobodová Eva</cp:lastModifiedBy>
  <cp:revision>68</cp:revision>
  <cp:lastPrinted>2019-09-30T10:15:26Z</cp:lastPrinted>
  <dcterms:created xsi:type="dcterms:W3CDTF">2019-09-30T07:51:17Z</dcterms:created>
  <dcterms:modified xsi:type="dcterms:W3CDTF">2020-09-29T10:17:04Z</dcterms:modified>
</cp:coreProperties>
</file>